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7" r:id="rId2"/>
    <p:sldId id="278" r:id="rId3"/>
    <p:sldId id="315" r:id="rId4"/>
    <p:sldId id="288" r:id="rId5"/>
    <p:sldId id="297" r:id="rId6"/>
    <p:sldId id="31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316" r:id="rId15"/>
    <p:sldId id="299" r:id="rId16"/>
    <p:sldId id="306" r:id="rId17"/>
    <p:sldId id="307" r:id="rId18"/>
    <p:sldId id="308" r:id="rId19"/>
    <p:sldId id="300" r:id="rId20"/>
    <p:sldId id="323" r:id="rId21"/>
    <p:sldId id="301" r:id="rId22"/>
    <p:sldId id="321" r:id="rId23"/>
    <p:sldId id="302" r:id="rId24"/>
    <p:sldId id="310" r:id="rId25"/>
    <p:sldId id="309" r:id="rId26"/>
    <p:sldId id="313" r:id="rId27"/>
    <p:sldId id="314" r:id="rId28"/>
    <p:sldId id="317" r:id="rId29"/>
    <p:sldId id="298" r:id="rId30"/>
    <p:sldId id="318" r:id="rId31"/>
    <p:sldId id="320" r:id="rId32"/>
    <p:sldId id="287" r:id="rId33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Ji Bang" initials="EB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2963A9"/>
    <a:srgbClr val="2D6CB9"/>
    <a:srgbClr val="3278CC"/>
    <a:srgbClr val="265A9A"/>
    <a:srgbClr val="214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913" autoAdjust="0"/>
  </p:normalViewPr>
  <p:slideViewPr>
    <p:cSldViewPr>
      <p:cViewPr varScale="1">
        <p:scale>
          <a:sx n="117" d="100"/>
          <a:sy n="117" d="100"/>
        </p:scale>
        <p:origin x="-54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5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7CC7D-16EC-49F6-88AC-B2C13A025DDB}" type="datetimeFigureOut">
              <a:rPr lang="ko-KR" altLang="en-US" smtClean="0"/>
              <a:t>2018-11-17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7AD86-BB0E-49BB-B54E-CB1FEE0527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7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17AD86-BB0E-49BB-B54E-CB1FEE05272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5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1FA92-05F1-46E6-BE36-B212F001B78D}" type="datetimeFigureOut">
              <a:rPr lang="ko-KR" altLang="en-US" smtClean="0"/>
              <a:pPr/>
              <a:t>2018-11-17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43CAF-C697-473A-8EE1-73978F85955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H="1" flipV="1">
            <a:off x="6732240" y="0"/>
            <a:ext cx="2411760" cy="5143500"/>
          </a:xfrm>
          <a:prstGeom prst="rtTriangl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9999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20563" y="2051435"/>
            <a:ext cx="51845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7200" b="1" dirty="0" err="1" smtClean="0">
                <a:solidFill>
                  <a:schemeClr val="bg1"/>
                </a:solidFill>
                <a:latin typeface="+mj-lt"/>
              </a:rPr>
              <a:t>도넛도넛</a:t>
            </a:r>
            <a:endParaRPr lang="ko-KR" altLang="en-US" sz="7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3575800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pc="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권소영 방은지 </a:t>
            </a:r>
            <a:r>
              <a:rPr lang="ko-KR" altLang="en-US" sz="1100" spc="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임</a:t>
            </a:r>
            <a:r>
              <a:rPr lang="ko-KR" altLang="en-US" sz="1100" spc="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rPr>
              <a:t>소희</a:t>
            </a:r>
            <a:endParaRPr lang="ko-KR" altLang="en-US" sz="1100" spc="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2691" y="1419622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spc="-150" dirty="0" smtClean="0">
                <a:solidFill>
                  <a:schemeClr val="bg1"/>
                </a:solidFill>
                <a:latin typeface="+mj-lt"/>
              </a:rPr>
              <a:t>2018 1</a:t>
            </a:r>
            <a:r>
              <a:rPr lang="ko-KR" altLang="en-US" sz="1400" b="1" spc="-150" dirty="0" smtClean="0">
                <a:solidFill>
                  <a:schemeClr val="bg1"/>
                </a:solidFill>
                <a:latin typeface="+mj-lt"/>
              </a:rPr>
              <a:t>학기 모바일앱프로그래밍</a:t>
            </a:r>
            <a:endParaRPr lang="ko-KR" altLang="en-US" sz="1400" spc="-15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지출내역리스트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2678654" y="3706777"/>
            <a:ext cx="2664296" cy="606016"/>
          </a:xfrm>
          <a:prstGeom prst="bentConnector3">
            <a:avLst>
              <a:gd name="adj1" fmla="val 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1419622"/>
            <a:ext cx="1728192" cy="2370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하단의 추가 버튼을 누르면 사용자가 직접 리스트 </a:t>
            </a:r>
            <a:r>
              <a:rPr lang="ko-KR" altLang="en-US" sz="1000" dirty="0" err="1" smtClean="0">
                <a:latin typeface="+mj-lt"/>
              </a:rPr>
              <a:t>뷰</a:t>
            </a:r>
            <a:r>
              <a:rPr lang="ko-KR" altLang="en-US" sz="1000" dirty="0" smtClean="0">
                <a:latin typeface="+mj-lt"/>
              </a:rPr>
              <a:t> 항목을 추가할 수 있습니다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날짜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항목</a:t>
            </a:r>
            <a:r>
              <a:rPr lang="en-US" altLang="ko-KR" sz="1000" dirty="0" smtClean="0">
                <a:latin typeface="+mj-lt"/>
              </a:rPr>
              <a:t>(</a:t>
            </a:r>
            <a:r>
              <a:rPr lang="ko-KR" altLang="en-US" sz="1000" dirty="0" smtClean="0">
                <a:latin typeface="+mj-lt"/>
              </a:rPr>
              <a:t>수입인지 지출인지</a:t>
            </a:r>
            <a:r>
              <a:rPr lang="en-US" altLang="ko-KR" sz="1000" dirty="0" smtClean="0">
                <a:latin typeface="+mj-lt"/>
              </a:rPr>
              <a:t>), </a:t>
            </a:r>
            <a:r>
              <a:rPr lang="ko-KR" altLang="en-US" sz="1000" dirty="0" smtClean="0">
                <a:latin typeface="+mj-lt"/>
              </a:rPr>
              <a:t>내용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가격 등을 입력하면 날짜 별로 항목이 정렬되어 나타납니다</a:t>
            </a:r>
            <a:r>
              <a:rPr lang="en-US" altLang="ko-KR" sz="1000" dirty="0" smtClean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Ex) 2018.06.16 </a:t>
            </a:r>
            <a:r>
              <a:rPr lang="ko-KR" altLang="en-US" sz="1000" dirty="0" smtClean="0">
                <a:latin typeface="+mj-lt"/>
              </a:rPr>
              <a:t>수입 저축했다</a:t>
            </a:r>
            <a:r>
              <a:rPr lang="en-US" altLang="ko-KR" sz="1000" dirty="0" smtClean="0">
                <a:latin typeface="+mj-lt"/>
              </a:rPr>
              <a:t>, 5000 </a:t>
            </a:r>
            <a:r>
              <a:rPr lang="ko-KR" altLang="en-US" sz="1000" dirty="0" smtClean="0">
                <a:latin typeface="+mj-lt"/>
              </a:rPr>
              <a:t>이런 식으로 입력</a:t>
            </a:r>
            <a:r>
              <a:rPr lang="en-US" altLang="ko-KR" sz="1000" dirty="0" smtClean="0">
                <a:latin typeface="+mj-lt"/>
              </a:rPr>
              <a:t>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3590" y="1635646"/>
            <a:ext cx="17281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날짜의 경우 우측에 보이는 아이콘을 클릭하면 날짜를 선택할 수 있는 달력이 나타납니다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달력에서 날짜를 선택하면 텍스트 창에 입력한 날짜가 등록되는 것을 확인할 수 있습니다</a:t>
            </a:r>
            <a:r>
              <a:rPr lang="en-US" altLang="ko-KR" sz="10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70613"/>
            <a:ext cx="1590626" cy="282777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95686"/>
            <a:ext cx="1608628" cy="28597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23928" y="1779355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달력 클릭하면 데이트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err="1" smtClean="0">
                <a:solidFill>
                  <a:srgbClr val="FF0000"/>
                </a:solidFill>
              </a:rPr>
              <a:t>픽커로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이동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21684" y="3446879"/>
            <a:ext cx="1526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입력하면 리스트 항목 추가됨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" name="위쪽 화살표 17"/>
          <p:cNvSpPr/>
          <p:nvPr/>
        </p:nvSpPr>
        <p:spPr>
          <a:xfrm rot="13526269">
            <a:off x="3633313" y="2034253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 rot="7564826">
            <a:off x="5096606" y="2144953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위쪽 화살표 19"/>
          <p:cNvSpPr/>
          <p:nvPr/>
        </p:nvSpPr>
        <p:spPr>
          <a:xfrm rot="17575678">
            <a:off x="3248401" y="3149389"/>
            <a:ext cx="255608" cy="526395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지출 내역 리스트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2678654" y="3706777"/>
            <a:ext cx="2664296" cy="606016"/>
          </a:xfrm>
          <a:prstGeom prst="bentConnector3">
            <a:avLst>
              <a:gd name="adj1" fmla="val 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9"/>
          <a:stretch/>
        </p:blipFill>
        <p:spPr>
          <a:xfrm>
            <a:off x="1929968" y="1182006"/>
            <a:ext cx="1705928" cy="282777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44" y="1707654"/>
            <a:ext cx="1595563" cy="28365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901584" y="1999902"/>
            <a:ext cx="7560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164093" y="1300000"/>
            <a:ext cx="1728192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j-lt"/>
              </a:rPr>
              <a:t>지출 내역 리스트 화면을 나갔다가 다시 들어오면 갱신 전이었던 항목에 값이 뜨면서 상단의 잔액이 제대로 계산되어 있는 것을 확인할 수 있습니다</a:t>
            </a:r>
            <a:r>
              <a:rPr lang="en-US" altLang="ko-KR" sz="1100" dirty="0" smtClean="0">
                <a:latin typeface="+mj-lt"/>
              </a:rPr>
              <a:t>! </a:t>
            </a:r>
            <a:r>
              <a:rPr lang="ko-KR" altLang="en-US" sz="1100" dirty="0" smtClean="0">
                <a:latin typeface="+mj-lt"/>
              </a:rPr>
              <a:t>그리고</a:t>
            </a:r>
            <a:r>
              <a:rPr lang="en-US" altLang="ko-KR" sz="1100" dirty="0" smtClean="0">
                <a:latin typeface="+mj-lt"/>
              </a:rPr>
              <a:t>, </a:t>
            </a:r>
            <a:r>
              <a:rPr lang="ko-KR" altLang="en-US" sz="1100" dirty="0" smtClean="0">
                <a:latin typeface="+mj-lt"/>
              </a:rPr>
              <a:t>리스트 </a:t>
            </a:r>
            <a:r>
              <a:rPr lang="ko-KR" altLang="en-US" sz="1100" dirty="0" err="1" smtClean="0">
                <a:latin typeface="+mj-lt"/>
              </a:rPr>
              <a:t>뷰의</a:t>
            </a:r>
            <a:r>
              <a:rPr lang="ko-KR" altLang="en-US" sz="1100" dirty="0" smtClean="0">
                <a:latin typeface="+mj-lt"/>
              </a:rPr>
              <a:t> 항목을 클릭하면 다이얼로그 창이 뜨면서 리스트 항목을 삭제하는 것도 가능합니다</a:t>
            </a:r>
            <a:r>
              <a:rPr lang="en-US" altLang="ko-KR" sz="1100" dirty="0" smtClean="0">
                <a:latin typeface="+mj-lt"/>
              </a:rPr>
              <a:t>.</a:t>
            </a:r>
            <a:endParaRPr lang="ko-KR" altLang="en-US" sz="11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504" y="1491630"/>
            <a:ext cx="17281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j-lt"/>
              </a:rPr>
              <a:t>추가를 완료하면 잔액 추가한 항목의 잔액 부분에 갱신 전이라는 글씨가 뜹니다</a:t>
            </a:r>
            <a:r>
              <a:rPr lang="en-US" altLang="ko-KR" sz="1100" dirty="0" smtClean="0">
                <a:latin typeface="+mj-lt"/>
              </a:rPr>
              <a:t>! </a:t>
            </a:r>
            <a:r>
              <a:rPr lang="ko-KR" altLang="en-US" sz="1100" dirty="0" smtClean="0">
                <a:latin typeface="+mj-lt"/>
              </a:rPr>
              <a:t>말 그대로 갱신하기 전이라서 상단의 </a:t>
            </a:r>
            <a:r>
              <a:rPr lang="en-US" altLang="ko-KR" sz="1100" dirty="0" smtClean="0">
                <a:latin typeface="+mj-lt"/>
              </a:rPr>
              <a:t>total</a:t>
            </a:r>
            <a:r>
              <a:rPr lang="ko-KR" altLang="en-US" sz="1100" dirty="0" smtClean="0">
                <a:latin typeface="+mj-lt"/>
              </a:rPr>
              <a:t> 값에 계산이 되지 않은 상태인데요</a:t>
            </a:r>
            <a:r>
              <a:rPr lang="en-US" altLang="ko-KR" sz="1100" dirty="0" smtClean="0">
                <a:latin typeface="+mj-lt"/>
              </a:rPr>
              <a:t>, </a:t>
            </a:r>
            <a:r>
              <a:rPr lang="ko-KR" altLang="en-US" sz="1100" dirty="0" smtClean="0">
                <a:latin typeface="+mj-lt"/>
              </a:rPr>
              <a:t>리스트 </a:t>
            </a:r>
            <a:r>
              <a:rPr lang="ko-KR" altLang="en-US" sz="1100" dirty="0" err="1" smtClean="0">
                <a:latin typeface="+mj-lt"/>
              </a:rPr>
              <a:t>뷰</a:t>
            </a:r>
            <a:r>
              <a:rPr lang="ko-KR" altLang="en-US" sz="1100" dirty="0" smtClean="0">
                <a:latin typeface="+mj-lt"/>
              </a:rPr>
              <a:t> 화면을 나갔다가 들어오면 갱신되는 것을 확인할 수 있습니다</a:t>
            </a:r>
            <a:r>
              <a:rPr lang="en-US" altLang="ko-KR" sz="1100" dirty="0" smtClean="0">
                <a:latin typeface="+mj-lt"/>
              </a:rPr>
              <a:t>.</a:t>
            </a:r>
            <a:r>
              <a:rPr lang="ko-KR" altLang="en-US" sz="1100" dirty="0" smtClean="0">
                <a:latin typeface="+mj-lt"/>
              </a:rPr>
              <a:t> </a:t>
            </a:r>
            <a:endParaRPr lang="en-US" altLang="ko-KR" sz="1100" dirty="0" smtClean="0"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131840" y="3363838"/>
            <a:ext cx="3600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32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통계 및 </a:t>
            </a:r>
            <a:r>
              <a:rPr lang="ko-KR" altLang="en-US" sz="1200" b="1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알람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저축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t="18762" r="10709" b="18390"/>
          <a:stretch/>
        </p:blipFill>
        <p:spPr>
          <a:xfrm>
            <a:off x="467544" y="1347614"/>
            <a:ext cx="1944216" cy="2794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7784" y="1377589"/>
            <a:ext cx="172819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j-lt"/>
              </a:rPr>
              <a:t>통계 화면으로 이동했을 때 보여지는 화면입니다</a:t>
            </a:r>
            <a:r>
              <a:rPr lang="en-US" altLang="ko-KR" sz="1100" dirty="0" smtClean="0">
                <a:latin typeface="+mj-lt"/>
              </a:rPr>
              <a:t>. </a:t>
            </a:r>
            <a:r>
              <a:rPr lang="ko-KR" altLang="en-US" sz="1100" dirty="0" smtClean="0">
                <a:latin typeface="+mj-lt"/>
              </a:rPr>
              <a:t>본래는 입력한 년도에 따라 월별 수입과 지출 합계를 표시하려고 했으나</a:t>
            </a:r>
            <a:r>
              <a:rPr lang="en-US" altLang="ko-KR" sz="1100" dirty="0" smtClean="0">
                <a:latin typeface="+mj-lt"/>
              </a:rPr>
              <a:t>, DB</a:t>
            </a:r>
            <a:r>
              <a:rPr lang="ko-KR" altLang="en-US" sz="1100" dirty="0" smtClean="0">
                <a:latin typeface="+mj-lt"/>
              </a:rPr>
              <a:t>에서 데이터를 불러오는 과정에서 오류가 생겨 가상의 값을 넣어 그래프만 표시하였습니다</a:t>
            </a:r>
            <a:r>
              <a:rPr lang="en-US" altLang="ko-KR" sz="1100" dirty="0" smtClean="0">
                <a:latin typeface="+mj-lt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23820" r="42259" b="13256"/>
          <a:stretch/>
        </p:blipFill>
        <p:spPr bwMode="auto">
          <a:xfrm>
            <a:off x="5609828" y="693200"/>
            <a:ext cx="1266428" cy="1966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2" t="23849" r="42007" b="14734"/>
          <a:stretch/>
        </p:blipFill>
        <p:spPr bwMode="auto">
          <a:xfrm>
            <a:off x="5596896" y="2859782"/>
            <a:ext cx="1266428" cy="204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64288" y="1544037"/>
            <a:ext cx="1728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err="1" smtClean="0">
                <a:latin typeface="+mj-lt"/>
              </a:rPr>
              <a:t>알람과</a:t>
            </a:r>
            <a:r>
              <a:rPr lang="ko-KR" altLang="en-US" sz="1100" dirty="0" smtClean="0">
                <a:latin typeface="+mj-lt"/>
              </a:rPr>
              <a:t> 저축 기능 또한 시간 관계 상 </a:t>
            </a:r>
            <a:r>
              <a:rPr lang="en-US" altLang="ko-KR" sz="1100" dirty="0" smtClean="0">
                <a:latin typeface="+mj-lt"/>
              </a:rPr>
              <a:t>UI</a:t>
            </a:r>
            <a:r>
              <a:rPr lang="ko-KR" altLang="en-US" sz="1100" dirty="0" smtClean="0">
                <a:latin typeface="+mj-lt"/>
              </a:rPr>
              <a:t>를 만드는 것으로 대체했습니다</a:t>
            </a:r>
            <a:r>
              <a:rPr lang="en-US" altLang="ko-KR" sz="1100" dirty="0" smtClean="0">
                <a:latin typeface="+mj-lt"/>
              </a:rPr>
              <a:t>. </a:t>
            </a:r>
            <a:r>
              <a:rPr lang="ko-KR" altLang="en-US" sz="1100" dirty="0" err="1" smtClean="0">
                <a:latin typeface="+mj-lt"/>
              </a:rPr>
              <a:t>알람의</a:t>
            </a:r>
            <a:r>
              <a:rPr lang="ko-KR" altLang="en-US" sz="1100" dirty="0" smtClean="0">
                <a:latin typeface="+mj-lt"/>
              </a:rPr>
              <a:t> 경우 스위치를 통해 </a:t>
            </a:r>
            <a:r>
              <a:rPr lang="ko-KR" altLang="en-US" sz="1100" dirty="0" err="1" smtClean="0">
                <a:latin typeface="+mj-lt"/>
              </a:rPr>
              <a:t>알람</a:t>
            </a:r>
            <a:r>
              <a:rPr lang="ko-KR" altLang="en-US" sz="1100" dirty="0" smtClean="0">
                <a:latin typeface="+mj-lt"/>
              </a:rPr>
              <a:t> 사용 스위치를 활성화 시키면 하단의 항목들이 활성화 되게 구현했습니다</a:t>
            </a:r>
            <a:r>
              <a:rPr lang="en-US" altLang="ko-KR" sz="1100" dirty="0" smtClean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532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환경설정 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1419622"/>
            <a:ext cx="1728192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환경 설정 화면입니다</a:t>
            </a:r>
            <a:r>
              <a:rPr lang="en-US" altLang="ko-KR" sz="1000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내 정보를 클릭하여 사용자</a:t>
            </a:r>
            <a:r>
              <a:rPr lang="en-US" altLang="ko-KR" sz="1000" dirty="0" smtClean="0">
                <a:latin typeface="+mj-lt"/>
              </a:rPr>
              <a:t>(</a:t>
            </a:r>
            <a:r>
              <a:rPr lang="ko-KR" altLang="en-US" sz="1000" dirty="0" smtClean="0">
                <a:latin typeface="+mj-lt"/>
              </a:rPr>
              <a:t>자신</a:t>
            </a:r>
            <a:r>
              <a:rPr lang="en-US" altLang="ko-KR" sz="1000" dirty="0" smtClean="0">
                <a:latin typeface="+mj-lt"/>
              </a:rPr>
              <a:t>)</a:t>
            </a:r>
            <a:r>
              <a:rPr lang="ko-KR" altLang="en-US" sz="1000" dirty="0" smtClean="0">
                <a:latin typeface="+mj-lt"/>
              </a:rPr>
              <a:t>의 정보를 확인할 수 있고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연결 관리를 클릭하여 상대방과의 계정 연동을 끊을 수 있습니다</a:t>
            </a:r>
            <a:r>
              <a:rPr lang="en-US" altLang="ko-KR" sz="1000" dirty="0" smtClean="0">
                <a:latin typeface="+mj-lt"/>
              </a:rPr>
              <a:t>. 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4089" y="3291830"/>
            <a:ext cx="3312368" cy="755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연결 끊기를 누르면 상대방과 연결을 끊겠냐고 재차 확인하는 다이얼로그 창이 뜹니다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이 때 끊겠다는 버튼을 누르면 초기의 계정 연동 화면으로 이동합니다</a:t>
            </a:r>
            <a:r>
              <a:rPr lang="en-US" altLang="ko-KR" sz="1000" dirty="0" smtClean="0">
                <a:latin typeface="+mj-lt"/>
              </a:rPr>
              <a:t>.</a:t>
            </a:r>
          </a:p>
        </p:txBody>
      </p:sp>
      <p:cxnSp>
        <p:nvCxnSpPr>
          <p:cNvPr id="15" name="꺾인 연결선 14"/>
          <p:cNvCxnSpPr/>
          <p:nvPr/>
        </p:nvCxnSpPr>
        <p:spPr>
          <a:xfrm flipV="1">
            <a:off x="2829031" y="2284951"/>
            <a:ext cx="2463049" cy="934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4" t="18365" r="43409" b="17980"/>
          <a:stretch/>
        </p:blipFill>
        <p:spPr>
          <a:xfrm>
            <a:off x="1907704" y="1319336"/>
            <a:ext cx="1944216" cy="31524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1" y="334072"/>
            <a:ext cx="1584176" cy="282777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4" t="19663" r="46363" b="17845"/>
          <a:stretch/>
        </p:blipFill>
        <p:spPr>
          <a:xfrm>
            <a:off x="5364089" y="334072"/>
            <a:ext cx="1656183" cy="28055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03748" y="2067694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사용자 정보 확인 가능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3747" y="357986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계정 연동 끊기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7" name="위쪽 화살표 16"/>
          <p:cNvSpPr/>
          <p:nvPr/>
        </p:nvSpPr>
        <p:spPr>
          <a:xfrm rot="10800000">
            <a:off x="2916946" y="2283137"/>
            <a:ext cx="255608" cy="393782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 화살표 17"/>
          <p:cNvSpPr/>
          <p:nvPr/>
        </p:nvSpPr>
        <p:spPr>
          <a:xfrm rot="2777727">
            <a:off x="2029584" y="3257994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8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103733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도넛도넛</a:t>
            </a:r>
            <a:endParaRPr lang="en-US" altLang="ko-KR" sz="1200" dirty="0" smtClean="0">
              <a:solidFill>
                <a:schemeClr val="accent5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30146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프로젝트 주제 및 </a:t>
            </a:r>
            <a:r>
              <a:rPr lang="en-US" altLang="ko-KR" b="1" spc="-150" dirty="0">
                <a:solidFill>
                  <a:schemeClr val="accent5"/>
                </a:solidFill>
                <a:latin typeface="+mn-ea"/>
              </a:rPr>
              <a:t> </a:t>
            </a:r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기능 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 flipH="1">
            <a:off x="1565013" y="2403764"/>
            <a:ext cx="6013972" cy="335972"/>
            <a:chOff x="804241" y="3221528"/>
            <a:chExt cx="10372567" cy="5794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타원 7"/>
            <p:cNvSpPr/>
            <p:nvPr/>
          </p:nvSpPr>
          <p:spPr>
            <a:xfrm>
              <a:off x="80424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93974" y="3511261"/>
              <a:ext cx="9793101" cy="0"/>
            </a:xfrm>
            <a:prstGeom prst="line">
              <a:avLst/>
            </a:prstGeom>
            <a:grpFill/>
            <a:ln w="9525">
              <a:solidFill>
                <a:srgbClr val="614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5700791" y="3221528"/>
              <a:ext cx="579466" cy="579466"/>
            </a:xfrm>
            <a:prstGeom prst="ellipse">
              <a:avLst/>
            </a:prstGeom>
            <a:solidFill>
              <a:srgbClr val="CC0099"/>
            </a:solidFill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597342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07904" y="303173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rgbClr val="CC0099"/>
                </a:solidFill>
                <a:latin typeface="+mn-ea"/>
              </a:rPr>
              <a:t>기술에 대한 설명</a:t>
            </a:r>
            <a:endParaRPr lang="ko-KR" altLang="en-US" b="1" spc="-150" dirty="0">
              <a:solidFill>
                <a:srgbClr val="CC0099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0913" y="300896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구현 후기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258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웃는 얼굴 2"/>
          <p:cNvSpPr/>
          <p:nvPr/>
        </p:nvSpPr>
        <p:spPr>
          <a:xfrm>
            <a:off x="1802829" y="2431053"/>
            <a:ext cx="720080" cy="648072"/>
          </a:xfrm>
          <a:prstGeom prst="smileyFac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5696" y="2203866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151425" y="2080905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67449" y="179287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회원가입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151425" y="3405977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7449" y="3117945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/>
              <a:t>로그인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5076056" y="1691466"/>
            <a:ext cx="1368152" cy="7788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4913" y="1405870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회원 정보 저장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4990832" y="3236399"/>
            <a:ext cx="25490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사용자가 입력한 값과 저장된 값 비교</a:t>
            </a:r>
            <a:endParaRPr lang="ko-KR" altLang="en-US" sz="1100" dirty="0"/>
          </a:p>
        </p:txBody>
      </p:sp>
      <p:cxnSp>
        <p:nvCxnSpPr>
          <p:cNvPr id="23" name="구부러진 연결선 22"/>
          <p:cNvCxnSpPr/>
          <p:nvPr/>
        </p:nvCxnSpPr>
        <p:spPr>
          <a:xfrm>
            <a:off x="6660232" y="2208556"/>
            <a:ext cx="935909" cy="752150"/>
          </a:xfrm>
          <a:prstGeom prst="curvedConnector3">
            <a:avLst>
              <a:gd name="adj1" fmla="val 15390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0024" y="774335"/>
            <a:ext cx="14574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회원가입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로그인</a:t>
            </a: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 부분</a:t>
            </a:r>
            <a:endParaRPr kumimoji="0" lang="ko-KR" altLang="en-US" sz="1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453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JoinActivity.java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59" y="987574"/>
            <a:ext cx="4943475" cy="2238375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364787" y="987574"/>
            <a:ext cx="5071309" cy="2238375"/>
          </a:xfrm>
          <a:prstGeom prst="borderCallout1">
            <a:avLst>
              <a:gd name="adj1" fmla="val 270"/>
              <a:gd name="adj2" fmla="val 99995"/>
              <a:gd name="adj3" fmla="val 7130"/>
              <a:gd name="adj4" fmla="val 1142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2120" y="1203598"/>
            <a:ext cx="34076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파이어베이스 접근관리자의 인스턴스를 받아오고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아이디와 비밀번호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이름을 입력하여 회원가입을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771550"/>
            <a:ext cx="6048672" cy="4032448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1334457" y="2298231"/>
            <a:ext cx="4968552" cy="942231"/>
          </a:xfrm>
          <a:prstGeom prst="borderCallout1">
            <a:avLst>
              <a:gd name="adj1" fmla="val 2373"/>
              <a:gd name="adj2" fmla="val 69956"/>
              <a:gd name="adj3" fmla="val -31115"/>
              <a:gd name="adj4" fmla="val 8786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24128" y="1789814"/>
            <a:ext cx="2736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회원가입에 성공하면 파이어베이스 접근 관리자 권한을 얻으며 계정이 생성된다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31" name="설명선 1 30"/>
          <p:cNvSpPr/>
          <p:nvPr/>
        </p:nvSpPr>
        <p:spPr>
          <a:xfrm>
            <a:off x="539552" y="3551115"/>
            <a:ext cx="5832648" cy="1000004"/>
          </a:xfrm>
          <a:prstGeom prst="borderCallout1">
            <a:avLst>
              <a:gd name="adj1" fmla="val 36481"/>
              <a:gd name="adj2" fmla="val 100191"/>
              <a:gd name="adj3" fmla="val -17327"/>
              <a:gd name="adj4" fmla="val 1049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413459" y="2648588"/>
            <a:ext cx="2304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회원가입에 실패하거나 모든 정보를 입력하지 않으면 가입이 되지 않는다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48" y="1175976"/>
            <a:ext cx="5832649" cy="3545388"/>
          </a:xfrm>
          <a:prstGeom prst="rect">
            <a:avLst/>
          </a:prstGeom>
        </p:spPr>
      </p:pic>
      <p:sp>
        <p:nvSpPr>
          <p:cNvPr id="22" name="설명선 1 21"/>
          <p:cNvSpPr/>
          <p:nvPr/>
        </p:nvSpPr>
        <p:spPr>
          <a:xfrm>
            <a:off x="697949" y="1175976"/>
            <a:ext cx="5818267" cy="3700030"/>
          </a:xfrm>
          <a:prstGeom prst="borderCallout1">
            <a:avLst>
              <a:gd name="adj1" fmla="val 65823"/>
              <a:gd name="adj2" fmla="val 90069"/>
              <a:gd name="adj3" fmla="val 83668"/>
              <a:gd name="adj4" fmla="val 1068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875264" y="3955480"/>
            <a:ext cx="23042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회원가입 성공 시 회원 초기 정보를 생성한다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grpSp>
        <p:nvGrpSpPr>
          <p:cNvPr id="14" name="그룹 13"/>
          <p:cNvGrpSpPr/>
          <p:nvPr/>
        </p:nvGrpSpPr>
        <p:grpSpPr>
          <a:xfrm>
            <a:off x="2699792" y="1707654"/>
            <a:ext cx="3101598" cy="1827743"/>
            <a:chOff x="2699792" y="1707654"/>
            <a:chExt cx="3101598" cy="1827743"/>
          </a:xfrm>
        </p:grpSpPr>
        <p:sp>
          <p:nvSpPr>
            <p:cNvPr id="16" name="TextBox 15"/>
            <p:cNvSpPr txBox="1"/>
            <p:nvPr/>
          </p:nvSpPr>
          <p:spPr>
            <a:xfrm>
              <a:off x="3294349" y="1803762"/>
              <a:ext cx="12362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rgbClr val="FF0000"/>
                  </a:solidFill>
                </a:rPr>
                <a:t>아이디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800" b="1" dirty="0" smtClean="0">
                  <a:solidFill>
                    <a:srgbClr val="FF0000"/>
                  </a:solidFill>
                </a:rPr>
                <a:t>비밀번호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800" b="1" dirty="0" smtClean="0">
                  <a:solidFill>
                    <a:srgbClr val="FF0000"/>
                  </a:solidFill>
                </a:rPr>
                <a:t>이름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2699792" y="1707654"/>
              <a:ext cx="43204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131840" y="1707654"/>
              <a:ext cx="0" cy="51304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987824" y="2220701"/>
              <a:ext cx="144016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3132822" y="1907904"/>
              <a:ext cx="161527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55876" y="2336628"/>
              <a:ext cx="23455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rgbClr val="FF0000"/>
                  </a:solidFill>
                </a:rPr>
                <a:t>내 계정의 컬렉션을 다른 사용자와 공유하는지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,</a:t>
              </a:r>
            </a:p>
            <a:p>
              <a:r>
                <a:rPr lang="ko-KR" altLang="en-US" sz="800" b="1" dirty="0" smtClean="0">
                  <a:solidFill>
                    <a:srgbClr val="FF0000"/>
                  </a:solidFill>
                </a:rPr>
                <a:t>혹은 다른 계정의 컬렉션을 공유한다면 그 코드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14636" y="3319953"/>
              <a:ext cx="152638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 smtClean="0">
                  <a:solidFill>
                    <a:srgbClr val="FF0000"/>
                  </a:solidFill>
                </a:rPr>
                <a:t>문서 추가에 이용되는 인덱스</a:t>
              </a:r>
              <a:endParaRPr lang="ko-KR" altLang="en-US" sz="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25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9" grpId="0" animBg="1"/>
      <p:bldP spid="20" grpId="0"/>
      <p:bldP spid="31" grpId="0" animBg="1"/>
      <p:bldP spid="32" grpId="0"/>
      <p:bldP spid="22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AuthActivity.java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7" y="843558"/>
            <a:ext cx="4495245" cy="2016224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395536" y="915566"/>
            <a:ext cx="4464496" cy="1944216"/>
          </a:xfrm>
          <a:prstGeom prst="borderCallout1">
            <a:avLst>
              <a:gd name="adj1" fmla="val 8299"/>
              <a:gd name="adj2" fmla="val 100089"/>
              <a:gd name="adj3" fmla="val 9478"/>
              <a:gd name="adj4" fmla="val 11723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52120" y="922862"/>
            <a:ext cx="32800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회원가입시</a:t>
            </a:r>
            <a:endParaRPr lang="en-US" altLang="ko-KR" sz="1100" dirty="0" smtClean="0"/>
          </a:p>
          <a:p>
            <a:r>
              <a:rPr lang="en-US" altLang="ko-KR" sz="1100" dirty="0" err="1" smtClean="0"/>
              <a:t>Firestore</a:t>
            </a:r>
            <a:r>
              <a:rPr lang="ko-KR" altLang="en-US" sz="1100" dirty="0" smtClean="0"/>
              <a:t>에 저장된 정보와 일치하면 로그인 성공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600609"/>
            <a:ext cx="5112568" cy="4433553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1115616" y="2521513"/>
            <a:ext cx="4320480" cy="1152128"/>
          </a:xfrm>
          <a:prstGeom prst="borderCallout1">
            <a:avLst>
              <a:gd name="adj1" fmla="val -777"/>
              <a:gd name="adj2" fmla="val 84387"/>
              <a:gd name="adj3" fmla="val -34894"/>
              <a:gd name="adj4" fmla="val 980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508104" y="1995686"/>
            <a:ext cx="32544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로그인 </a:t>
            </a:r>
            <a:r>
              <a:rPr lang="ko-KR" altLang="en-US" sz="1100" dirty="0" err="1" smtClean="0"/>
              <a:t>성공시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정보에 따른 컬렉션이 </a:t>
            </a:r>
            <a:r>
              <a:rPr lang="ko-KR" altLang="en-US" sz="1100" dirty="0" err="1" smtClean="0"/>
              <a:t>보여지게끔</a:t>
            </a:r>
            <a:endParaRPr lang="en-US" altLang="ko-KR" sz="1100" dirty="0" smtClean="0"/>
          </a:p>
          <a:p>
            <a:r>
              <a:rPr lang="ko-KR" altLang="en-US" sz="1100" dirty="0" err="1" smtClean="0"/>
              <a:t>인텐트를</a:t>
            </a:r>
            <a:r>
              <a:rPr lang="ko-KR" altLang="en-US" sz="1100" dirty="0" smtClean="0"/>
              <a:t> 전달받는다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65" y="2894913"/>
            <a:ext cx="8162925" cy="914400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602413" y="2917202"/>
            <a:ext cx="8134955" cy="842334"/>
          </a:xfrm>
          <a:prstGeom prst="borderCallout1">
            <a:avLst>
              <a:gd name="adj1" fmla="val 97440"/>
              <a:gd name="adj2" fmla="val 60479"/>
              <a:gd name="adj3" fmla="val 136555"/>
              <a:gd name="adj4" fmla="val 6924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51012" y="4029322"/>
            <a:ext cx="25394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정보가 일치하지 않으면 로그인 불가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774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12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LinkActivity.java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771550"/>
            <a:ext cx="7200800" cy="2952750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364787" y="987574"/>
            <a:ext cx="2118981" cy="288032"/>
          </a:xfrm>
          <a:prstGeom prst="borderCallout1">
            <a:avLst>
              <a:gd name="adj1" fmla="val 38906"/>
              <a:gd name="adj2" fmla="val 100234"/>
              <a:gd name="adj3" fmla="val 14237"/>
              <a:gd name="adj4" fmla="val 1335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275856" y="856769"/>
            <a:ext cx="18085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EditText</a:t>
            </a:r>
            <a:r>
              <a:rPr lang="ko-KR" altLang="en-US" sz="1100" dirty="0" smtClean="0"/>
              <a:t>에 코드를 띄운다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1" name="설명선 1 10"/>
          <p:cNvSpPr/>
          <p:nvPr/>
        </p:nvSpPr>
        <p:spPr>
          <a:xfrm>
            <a:off x="395536" y="1275606"/>
            <a:ext cx="6984776" cy="2016224"/>
          </a:xfrm>
          <a:prstGeom prst="borderCallout1">
            <a:avLst>
              <a:gd name="adj1" fmla="val 393"/>
              <a:gd name="adj2" fmla="val 64077"/>
              <a:gd name="adj3" fmla="val -15278"/>
              <a:gd name="adj4" fmla="val 773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857466" y="761968"/>
            <a:ext cx="32510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카카오톡으로 코드를 전송하는 기능이다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err="1" smtClean="0"/>
              <a:t>카카오톡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API</a:t>
            </a:r>
            <a:r>
              <a:rPr lang="ko-KR" altLang="en-US" sz="1100" dirty="0" smtClean="0"/>
              <a:t>가 변경되어 쓸 수 없게 된 코드이다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이것을 대체하여 </a:t>
            </a:r>
            <a:r>
              <a:rPr lang="en-US" altLang="ko-KR" sz="1100" dirty="0" err="1" smtClean="0"/>
              <a:t>EditText</a:t>
            </a:r>
            <a:r>
              <a:rPr lang="ko-KR" altLang="en-US" sz="1100" dirty="0" smtClean="0"/>
              <a:t>에 코드를 띄웠다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이것을 복사해 카카오톡이나 문자로 전송하여 코드를 공유할 수 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716417"/>
            <a:ext cx="6480720" cy="4366304"/>
          </a:xfrm>
          <a:prstGeom prst="rect">
            <a:avLst/>
          </a:prstGeom>
        </p:spPr>
      </p:pic>
      <p:sp>
        <p:nvSpPr>
          <p:cNvPr id="21" name="설명선 1 20"/>
          <p:cNvSpPr/>
          <p:nvPr/>
        </p:nvSpPr>
        <p:spPr>
          <a:xfrm>
            <a:off x="329628" y="1761734"/>
            <a:ext cx="6984776" cy="1818128"/>
          </a:xfrm>
          <a:prstGeom prst="borderCallout1">
            <a:avLst>
              <a:gd name="adj1" fmla="val 99782"/>
              <a:gd name="adj2" fmla="val 69064"/>
              <a:gd name="adj3" fmla="val 125623"/>
              <a:gd name="adj4" fmla="val 7811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826049" y="3961948"/>
            <a:ext cx="26641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코드를 공유한 상대의 이름이 뜨며 확인 다이얼로그를 띄운다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확인버튼을 누르면 </a:t>
            </a:r>
            <a:r>
              <a:rPr lang="en-US" altLang="ko-KR" sz="1100" dirty="0" smtClean="0"/>
              <a:t>Main</a:t>
            </a:r>
            <a:r>
              <a:rPr lang="ko-KR" altLang="en-US" sz="1100" dirty="0" smtClean="0"/>
              <a:t>으로 이동한다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0040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20" grpId="0"/>
      <p:bldP spid="21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웃는 얼굴 2"/>
          <p:cNvSpPr/>
          <p:nvPr/>
        </p:nvSpPr>
        <p:spPr>
          <a:xfrm>
            <a:off x="1154757" y="1646809"/>
            <a:ext cx="720080" cy="648072"/>
          </a:xfrm>
          <a:prstGeom prst="smileyFac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7624" y="1419622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024" y="774335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지출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수입 부분</a:t>
            </a:r>
            <a:endParaRPr kumimoji="0" lang="ko-KR" altLang="en-US" sz="1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2088501" y="1923678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707904" y="1563638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ListView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56361" y="166584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입력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076056" y="1923678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710001" y="1563638"/>
            <a:ext cx="1102359" cy="25424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65488" y="166206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입력된 값 저장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웃는 얼굴 18"/>
          <p:cNvSpPr/>
          <p:nvPr/>
        </p:nvSpPr>
        <p:spPr>
          <a:xfrm>
            <a:off x="1154757" y="3325189"/>
            <a:ext cx="720080" cy="648072"/>
          </a:xfrm>
          <a:prstGeom prst="smileyFac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87624" y="3098002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088501" y="3602058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707904" y="3242018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ListView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56361" y="334422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 입력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076056" y="3602058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65488" y="3340448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입력된 값 저장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12360" y="2458504"/>
            <a:ext cx="1362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파이어베이스의</a:t>
            </a:r>
            <a:endParaRPr lang="en-US" altLang="ko-KR" sz="11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같은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컬렉션을</a:t>
            </a:r>
            <a:endParaRPr lang="en-US" altLang="ko-KR" sz="11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사용하는 방식으로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 공유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4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103733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도넛도넛</a:t>
            </a:r>
            <a:endParaRPr lang="en-US" altLang="ko-KR" sz="1200" dirty="0" smtClean="0">
              <a:solidFill>
                <a:schemeClr val="accent5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순서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30146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프로젝트 주제 및 </a:t>
            </a:r>
            <a:r>
              <a:rPr lang="en-US" altLang="ko-KR" b="1" spc="-150" dirty="0">
                <a:solidFill>
                  <a:schemeClr val="accent5"/>
                </a:solidFill>
                <a:latin typeface="+mn-ea"/>
              </a:rPr>
              <a:t> </a:t>
            </a:r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기능 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 flipH="1">
            <a:off x="1565013" y="2403764"/>
            <a:ext cx="6013972" cy="335972"/>
            <a:chOff x="804241" y="3221528"/>
            <a:chExt cx="10372567" cy="5794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타원 7"/>
            <p:cNvSpPr/>
            <p:nvPr/>
          </p:nvSpPr>
          <p:spPr>
            <a:xfrm>
              <a:off x="80424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93974" y="3511261"/>
              <a:ext cx="9793101" cy="0"/>
            </a:xfrm>
            <a:prstGeom prst="line">
              <a:avLst/>
            </a:prstGeom>
            <a:grpFill/>
            <a:ln w="9525">
              <a:solidFill>
                <a:srgbClr val="614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570079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597342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07904" y="303173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기술에 대한 설명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0913" y="300896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구현 후기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웃는 얼굴 2"/>
          <p:cNvSpPr/>
          <p:nvPr/>
        </p:nvSpPr>
        <p:spPr>
          <a:xfrm>
            <a:off x="250605" y="2134468"/>
            <a:ext cx="720080" cy="648072"/>
          </a:xfrm>
          <a:prstGeom prst="smileyFac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0024" y="774335"/>
            <a:ext cx="1072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지출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수입 부분</a:t>
            </a:r>
            <a:endParaRPr kumimoji="0" lang="ko-KR" altLang="en-US" sz="1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1085886" y="2458504"/>
            <a:ext cx="333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1419320" y="2134468"/>
            <a:ext cx="1368152" cy="6480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ListActivity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36585" y="166584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추가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버튼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853680" y="1478158"/>
            <a:ext cx="18611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746349" y="897444"/>
            <a:ext cx="1102359" cy="32584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2066" y="1535038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저장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인덱스 값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865687" y="1412940"/>
            <a:ext cx="583979" cy="892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527884" y="1134398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Custom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Dialog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752020" y="3885921"/>
            <a:ext cx="19044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10210" y="3596738"/>
            <a:ext cx="18357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클릭된 아이템에 해당하는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삭제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449667" y="3482412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Dialog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531970" y="2945629"/>
            <a:ext cx="815894" cy="94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2862180" y="1566446"/>
            <a:ext cx="583979" cy="888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12066" y="1151330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인덱스 값 받아와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47704" y="3465933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리스트뷰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아이템 클릭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146656" y="2027617"/>
            <a:ext cx="2162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리스트뷰에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아이템 추가</a:t>
            </a:r>
            <a:endParaRPr lang="en-US" altLang="ko-KR" sz="1100" noProof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잔액의 경우 갱신 전으로 표시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2865687" y="2643758"/>
            <a:ext cx="37907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07660" y="2684019"/>
            <a:ext cx="35445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액티비티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생성 시 데이터를 불러와 정렬 및 잔액 계산</a:t>
            </a:r>
            <a:endParaRPr lang="en-US" altLang="ko-KR" sz="11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32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ListActivity.java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2" y="915567"/>
            <a:ext cx="4711519" cy="4036012"/>
          </a:xfrm>
          <a:prstGeom prst="rect">
            <a:avLst/>
          </a:prstGeom>
        </p:spPr>
      </p:pic>
      <p:sp>
        <p:nvSpPr>
          <p:cNvPr id="23" name="설명선 1 22"/>
          <p:cNvSpPr/>
          <p:nvPr/>
        </p:nvSpPr>
        <p:spPr>
          <a:xfrm>
            <a:off x="547249" y="2081548"/>
            <a:ext cx="1800200" cy="144016"/>
          </a:xfrm>
          <a:prstGeom prst="borderCallout1">
            <a:avLst>
              <a:gd name="adj1" fmla="val -813392"/>
              <a:gd name="adj2" fmla="val 246024"/>
              <a:gd name="adj3" fmla="val 49969"/>
              <a:gd name="adj4" fmla="val 994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설명선 1 23"/>
          <p:cNvSpPr/>
          <p:nvPr/>
        </p:nvSpPr>
        <p:spPr>
          <a:xfrm>
            <a:off x="576925" y="4666909"/>
            <a:ext cx="682707" cy="178651"/>
          </a:xfrm>
          <a:prstGeom prst="borderCallout1">
            <a:avLst>
              <a:gd name="adj1" fmla="val -177474"/>
              <a:gd name="adj2" fmla="val 760465"/>
              <a:gd name="adj3" fmla="val 49969"/>
              <a:gd name="adj4" fmla="val 994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6056" y="701720"/>
            <a:ext cx="262123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인스턴스를 선언한다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이곳에서 데이터를 저장하고 공유한다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96136" y="4169137"/>
            <a:ext cx="20072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데이터를 갱신하는 코드이다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62" y="815477"/>
            <a:ext cx="4147009" cy="4236192"/>
          </a:xfrm>
          <a:prstGeom prst="rect">
            <a:avLst/>
          </a:prstGeom>
        </p:spPr>
      </p:pic>
      <p:sp>
        <p:nvSpPr>
          <p:cNvPr id="29" name="설명선 1 28"/>
          <p:cNvSpPr/>
          <p:nvPr/>
        </p:nvSpPr>
        <p:spPr>
          <a:xfrm>
            <a:off x="769430" y="818671"/>
            <a:ext cx="648072" cy="155049"/>
          </a:xfrm>
          <a:prstGeom prst="borderCallout1">
            <a:avLst>
              <a:gd name="adj1" fmla="val 45557"/>
              <a:gd name="adj2" fmla="val 101764"/>
              <a:gd name="adj3" fmla="val 930107"/>
              <a:gd name="adj4" fmla="val 8916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53170" y="2146888"/>
            <a:ext cx="208823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ListAdapter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사용해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ListItem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데이터를 추가한다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리스트뷰에</a:t>
            </a:r>
            <a:r>
              <a:rPr lang="ko-KR" altLang="en-US" sz="11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ListItem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을 등록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삭제하는 기능을 구현한다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7" grpId="0"/>
      <p:bldP spid="29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ListActivity.java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/>
          <p:cNvSpPr txBox="1"/>
          <p:nvPr/>
        </p:nvSpPr>
        <p:spPr>
          <a:xfrm>
            <a:off x="4653713" y="1347614"/>
            <a:ext cx="4464684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onCreate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에서 호출되는 </a:t>
            </a:r>
            <a:r>
              <a:rPr lang="ko-KR" altLang="en-US" sz="110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 갱신 </a:t>
            </a:r>
            <a:r>
              <a:rPr lang="ko-KR" altLang="en-US" sz="1100" noProof="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메소드이다</a:t>
            </a:r>
            <a:r>
              <a:rPr lang="en-US" altLang="ko-KR" sz="110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br>
              <a:rPr lang="en-US" altLang="ko-KR" sz="1100" noProof="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</a:br>
            <a:endParaRPr lang="en-US" altLang="ko-KR" sz="1100" noProof="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Firestore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저장되는 데이터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지출 내역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document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경우</a:t>
            </a:r>
            <a:endParaRPr lang="en-US" altLang="ko-KR" sz="11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필드의 값을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갖는다는 특징이 있다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이를 활용하여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data==true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인 문서를 쿼리하고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데이터를 불러온다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 과정에서 날짜순으로 정렬한다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1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불러온 데이터를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ListAdapter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로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ListView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등록하는데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document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이름을 태그로 설정하여 아이템 삭제 시에 활용하였다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 </a:t>
            </a:r>
            <a:endParaRPr lang="en-US" altLang="ko-KR" sz="1100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값으로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쿼리할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필요 없이 태그와 일치하는 이름의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document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삭제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또한 화면 상단에 표시되는 잔액의 경우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Firesotre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불러온</a:t>
            </a: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데이너를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리스트뷰에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등록하는 과정에서 계산할 수 있도록 하였다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9" y="570054"/>
            <a:ext cx="4556067" cy="441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20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86890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CustomDialog.java 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699542"/>
            <a:ext cx="6264696" cy="4320480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611560" y="4443958"/>
            <a:ext cx="5472608" cy="576064"/>
          </a:xfrm>
          <a:prstGeom prst="borderCallout1">
            <a:avLst>
              <a:gd name="adj1" fmla="val 28671"/>
              <a:gd name="adj2" fmla="val 100143"/>
              <a:gd name="adj3" fmla="val -77235"/>
              <a:gd name="adj4" fmla="val 11478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4168" y="3595824"/>
            <a:ext cx="3113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ko-KR" altLang="en-US" sz="1100" dirty="0">
                <a:solidFill>
                  <a:prstClr val="black"/>
                </a:solidFill>
                <a:ea typeface="맑은 고딕" panose="020B0503020000020004" pitchFamily="50" charset="-127"/>
              </a:rPr>
              <a:t>회원가입 시에 생성된 </a:t>
            </a:r>
            <a:r>
              <a:rPr lang="en-US" altLang="ko-KR" sz="1100" dirty="0" err="1" smtClean="0">
                <a:solidFill>
                  <a:prstClr val="black"/>
                </a:solidFill>
                <a:ea typeface="맑은 고딕" panose="020B0503020000020004" pitchFamily="50" charset="-127"/>
              </a:rPr>
              <a:t>userInfo</a:t>
            </a:r>
            <a:r>
              <a:rPr lang="ko-KR" altLang="en-US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의 </a:t>
            </a:r>
            <a:r>
              <a:rPr lang="en-US" altLang="ko-KR" sz="1100" dirty="0">
                <a:solidFill>
                  <a:prstClr val="black"/>
                </a:solidFill>
                <a:ea typeface="맑은 고딕" panose="020B0503020000020004" pitchFamily="50" charset="-127"/>
              </a:rPr>
              <a:t>Index</a:t>
            </a:r>
            <a:r>
              <a:rPr lang="ko-KR" altLang="en-US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를</a:t>
            </a:r>
            <a:endParaRPr lang="en-US" altLang="ko-KR" sz="1100" dirty="0" smtClean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lang="ko-KR" altLang="en-US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활용해 </a:t>
            </a:r>
            <a:r>
              <a:rPr lang="ko-KR" altLang="en-US" sz="1100" dirty="0" err="1" smtClean="0">
                <a:solidFill>
                  <a:prstClr val="black"/>
                </a:solidFill>
                <a:ea typeface="맑은 고딕" panose="020B0503020000020004" pitchFamily="50" charset="-127"/>
              </a:rPr>
              <a:t>파이어베이스에</a:t>
            </a:r>
            <a:r>
              <a:rPr lang="en-US" altLang="ko-KR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데이터를 </a:t>
            </a:r>
            <a:r>
              <a:rPr lang="ko-KR" altLang="en-US" sz="1100" dirty="0">
                <a:solidFill>
                  <a:prstClr val="black"/>
                </a:solidFill>
                <a:ea typeface="맑은 고딕" panose="020B0503020000020004" pitchFamily="50" charset="-127"/>
              </a:rPr>
              <a:t>추가한다</a:t>
            </a:r>
            <a:r>
              <a:rPr lang="en-US" altLang="ko-KR" sz="11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.</a:t>
            </a:r>
          </a:p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인덱스 끝부분에 해당하는 값을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문서의</a:t>
            </a:r>
            <a:endParaRPr lang="en-US" altLang="ko-KR" sz="1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이름으로 지정하고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증가시킨다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64" y="555526"/>
            <a:ext cx="6264696" cy="4320480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755576" y="1275606"/>
            <a:ext cx="1224136" cy="360040"/>
          </a:xfrm>
          <a:prstGeom prst="borderCallout1">
            <a:avLst>
              <a:gd name="adj1" fmla="val 32639"/>
              <a:gd name="adj2" fmla="val 99045"/>
              <a:gd name="adj3" fmla="val -32154"/>
              <a:gd name="adj4" fmla="val 1773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8004" y="976027"/>
            <a:ext cx="3372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취소버튼을 누르면 취소되어 리스트 뷰로 돌아간다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755576" y="1635646"/>
            <a:ext cx="5976664" cy="3384376"/>
          </a:xfrm>
          <a:prstGeom prst="borderCallout1">
            <a:avLst>
              <a:gd name="adj1" fmla="val 28038"/>
              <a:gd name="adj2" fmla="val 100198"/>
              <a:gd name="adj3" fmla="val 21103"/>
              <a:gd name="adj4" fmla="val 10557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3375" y="1875676"/>
            <a:ext cx="2127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데이터를 추가하는 버튼이다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HashMap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이용해 데이터를 저장한다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저장된 데이터는 </a:t>
            </a:r>
            <a:r>
              <a:rPr kumimoji="0" lang="ko-KR" alt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리스트뷰에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보여지고 </a:t>
            </a: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에도 저장된다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560620"/>
            <a:ext cx="6042108" cy="1895847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348516" y="1547283"/>
            <a:ext cx="6192688" cy="1880571"/>
          </a:xfrm>
          <a:prstGeom prst="borderCallout1">
            <a:avLst>
              <a:gd name="adj1" fmla="val 6401"/>
              <a:gd name="adj2" fmla="val 100067"/>
              <a:gd name="adj3" fmla="val -21865"/>
              <a:gd name="adj4" fmla="val 10306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26688" y="699542"/>
            <a:ext cx="253229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데이트피커에서</a:t>
            </a:r>
            <a:r>
              <a:rPr lang="ko-KR" altLang="en-US" sz="1100" dirty="0" smtClean="0"/>
              <a:t> 받아온 날짜 정보를 </a:t>
            </a:r>
            <a:r>
              <a:rPr lang="en-US" altLang="ko-KR" sz="1100" dirty="0" err="1" smtClean="0"/>
              <a:t>year.month.day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형식으로 </a:t>
            </a:r>
            <a:r>
              <a:rPr lang="en-US" altLang="ko-KR" sz="1100" dirty="0" err="1" smtClean="0"/>
              <a:t>EditText</a:t>
            </a:r>
            <a:r>
              <a:rPr lang="ko-KR" altLang="en-US" sz="1100" dirty="0" smtClean="0"/>
              <a:t>에 입력한다</a:t>
            </a:r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100383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  <p:bldP spid="15" grpId="0" animBg="1"/>
      <p:bldP spid="18" grpId="0"/>
      <p:bldP spid="3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Box 35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0024" y="774335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통계 </a:t>
            </a: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부분</a:t>
            </a:r>
            <a:endParaRPr kumimoji="0" lang="ko-KR" altLang="en-US" sz="1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145702" y="1959682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ListView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3610879" y="2319722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364088" y="1959682"/>
            <a:ext cx="1512168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GraphView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32180" y="3147814"/>
            <a:ext cx="48461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ListView</a:t>
            </a:r>
            <a:r>
              <a:rPr lang="ko-KR" altLang="en-US" sz="1100" dirty="0" smtClean="0"/>
              <a:t>에 저장된 데이터 중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가격만 불러와 총합을 구해 그래프로 보여줌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42835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/>
          <p:cNvSpPr txBox="1"/>
          <p:nvPr/>
        </p:nvSpPr>
        <p:spPr>
          <a:xfrm>
            <a:off x="364787" y="293055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</a:t>
            </a:r>
            <a:r>
              <a:rPr kumimoji="0" lang="en-US" altLang="ko-KR" sz="1200" b="1" i="0" u="none" strike="noStrike" kern="1200" cap="none" spc="300" normalizeH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GraphView.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java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97286" y="278527"/>
            <a:ext cx="979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87" y="987574"/>
            <a:ext cx="3333750" cy="390525"/>
          </a:xfrm>
          <a:prstGeom prst="rect">
            <a:avLst/>
          </a:prstGeom>
        </p:spPr>
      </p:pic>
      <p:sp>
        <p:nvSpPr>
          <p:cNvPr id="3" name="설명선 1 2"/>
          <p:cNvSpPr/>
          <p:nvPr/>
        </p:nvSpPr>
        <p:spPr>
          <a:xfrm>
            <a:off x="364787" y="987574"/>
            <a:ext cx="3127093" cy="390525"/>
          </a:xfrm>
          <a:prstGeom prst="borderCallout1">
            <a:avLst>
              <a:gd name="adj1" fmla="val 9459"/>
              <a:gd name="adj2" fmla="val 100509"/>
              <a:gd name="adj3" fmla="val 28876"/>
              <a:gd name="adj4" fmla="val 11390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23928" y="1052031"/>
            <a:ext cx="2911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뷰를 상속받아 그래프를 그릴 수 있게 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14" y="1795618"/>
            <a:ext cx="6867525" cy="533400"/>
          </a:xfrm>
          <a:prstGeom prst="rect">
            <a:avLst/>
          </a:prstGeom>
        </p:spPr>
      </p:pic>
      <p:sp>
        <p:nvSpPr>
          <p:cNvPr id="9" name="설명선 1 8"/>
          <p:cNvSpPr/>
          <p:nvPr/>
        </p:nvSpPr>
        <p:spPr>
          <a:xfrm>
            <a:off x="364787" y="1795618"/>
            <a:ext cx="6583477" cy="488100"/>
          </a:xfrm>
          <a:prstGeom prst="borderCallout1">
            <a:avLst>
              <a:gd name="adj1" fmla="val -949"/>
              <a:gd name="adj2" fmla="val 66888"/>
              <a:gd name="adj3" fmla="val -33570"/>
              <a:gd name="adj4" fmla="val 7510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63480" y="1456054"/>
            <a:ext cx="3837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그래프 옵션을 설정한다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그래프 색과 두께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등을 정의한다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14" y="2727019"/>
            <a:ext cx="6162675" cy="323850"/>
          </a:xfrm>
          <a:prstGeom prst="rect">
            <a:avLst/>
          </a:prstGeom>
        </p:spPr>
      </p:pic>
      <p:sp>
        <p:nvSpPr>
          <p:cNvPr id="12" name="설명선 1 11"/>
          <p:cNvSpPr/>
          <p:nvPr/>
        </p:nvSpPr>
        <p:spPr>
          <a:xfrm>
            <a:off x="360414" y="2701238"/>
            <a:ext cx="5951002" cy="349632"/>
          </a:xfrm>
          <a:prstGeom prst="borderCallout1">
            <a:avLst>
              <a:gd name="adj1" fmla="val -18143"/>
              <a:gd name="adj2" fmla="val 95828"/>
              <a:gd name="adj3" fmla="val -360"/>
              <a:gd name="adj4" fmla="val 943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92080" y="2373251"/>
            <a:ext cx="35012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그래프 정보</a:t>
            </a:r>
            <a:r>
              <a:rPr lang="en-US" altLang="ko-KR" sz="1100" dirty="0" smtClean="0"/>
              <a:t>(</a:t>
            </a:r>
            <a:r>
              <a:rPr lang="en-US" altLang="ko-KR" sz="1100" dirty="0"/>
              <a:t>Y</a:t>
            </a:r>
            <a:r>
              <a:rPr lang="ko-KR" altLang="en-US" sz="1100" dirty="0" err="1"/>
              <a:t>축값</a:t>
            </a:r>
            <a:r>
              <a:rPr lang="ko-KR" altLang="en-US" sz="1100" dirty="0"/>
              <a:t> 배열</a:t>
            </a:r>
            <a:r>
              <a:rPr lang="en-US" altLang="ko-KR" sz="1100" dirty="0"/>
              <a:t>, </a:t>
            </a:r>
            <a:r>
              <a:rPr lang="ko-KR" altLang="en-US" sz="1100" dirty="0"/>
              <a:t>단위</a:t>
            </a:r>
            <a:r>
              <a:rPr lang="en-US" altLang="ko-KR" sz="1100" dirty="0"/>
              <a:t>, </a:t>
            </a:r>
            <a:r>
              <a:rPr lang="ko-KR" altLang="en-US" sz="1100" dirty="0"/>
              <a:t>원점</a:t>
            </a:r>
            <a:r>
              <a:rPr lang="en-US" altLang="ko-KR" sz="1100" dirty="0"/>
              <a:t>, </a:t>
            </a:r>
            <a:r>
              <a:rPr lang="ko-KR" altLang="en-US" sz="1100" dirty="0"/>
              <a:t>개수 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받는다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14" y="3378477"/>
            <a:ext cx="1933575" cy="228600"/>
          </a:xfrm>
          <a:prstGeom prst="rect">
            <a:avLst/>
          </a:prstGeom>
        </p:spPr>
      </p:pic>
      <p:sp>
        <p:nvSpPr>
          <p:cNvPr id="16" name="설명선 1 15"/>
          <p:cNvSpPr/>
          <p:nvPr/>
        </p:nvSpPr>
        <p:spPr>
          <a:xfrm>
            <a:off x="334631" y="3379766"/>
            <a:ext cx="1959358" cy="243816"/>
          </a:xfrm>
          <a:prstGeom prst="borderCallout1">
            <a:avLst>
              <a:gd name="adj1" fmla="val -284"/>
              <a:gd name="adj2" fmla="val 123977"/>
              <a:gd name="adj3" fmla="val 47264"/>
              <a:gd name="adj4" fmla="val 1006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771800" y="3247672"/>
            <a:ext cx="28119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설정된 정보를 바탕으로 그래프를 만든다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631" y="4076104"/>
            <a:ext cx="3295650" cy="447675"/>
          </a:xfrm>
          <a:prstGeom prst="rect">
            <a:avLst/>
          </a:prstGeom>
        </p:spPr>
      </p:pic>
      <p:sp>
        <p:nvSpPr>
          <p:cNvPr id="19" name="설명선 1 18"/>
          <p:cNvSpPr/>
          <p:nvPr/>
        </p:nvSpPr>
        <p:spPr>
          <a:xfrm>
            <a:off x="334630" y="4054664"/>
            <a:ext cx="3229257" cy="505365"/>
          </a:xfrm>
          <a:prstGeom prst="borderCallout1">
            <a:avLst>
              <a:gd name="adj1" fmla="val 27000"/>
              <a:gd name="adj2" fmla="val 119033"/>
              <a:gd name="adj3" fmla="val 47264"/>
              <a:gd name="adj4" fmla="val 1006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230732" y="4038331"/>
            <a:ext cx="1866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만들어진 그래프를 그린다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6747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9" grpId="0" animBg="1"/>
      <p:bldP spid="10" grpId="0"/>
      <p:bldP spid="12" grpId="0" animBg="1"/>
      <p:bldP spid="14" grpId="0"/>
      <p:bldP spid="16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Box 35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0024" y="774335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환경설정 </a:t>
            </a:r>
            <a:r>
              <a:rPr kumimoji="0" lang="ko-KR" altLang="en-US" sz="1000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부분</a:t>
            </a:r>
            <a:endParaRPr kumimoji="0" lang="ko-KR" altLang="en-US" sz="100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43708" y="2387258"/>
            <a:ext cx="1224136" cy="8640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Firestore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3622099" y="2183273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21701" y="185167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저장된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불러오기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웃는 얼굴 21"/>
          <p:cNvSpPr/>
          <p:nvPr/>
        </p:nvSpPr>
        <p:spPr>
          <a:xfrm>
            <a:off x="5616116" y="1865649"/>
            <a:ext cx="720080" cy="648072"/>
          </a:xfrm>
          <a:prstGeom prst="smileyFac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28084" y="1608374"/>
            <a:ext cx="1172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사용자 정보 확인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671900" y="3345497"/>
            <a:ext cx="15121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15646" y="3013893"/>
            <a:ext cx="798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연결 끊기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웃는 얼굴 25"/>
          <p:cNvSpPr/>
          <p:nvPr/>
        </p:nvSpPr>
        <p:spPr>
          <a:xfrm>
            <a:off x="5629436" y="2955507"/>
            <a:ext cx="720080" cy="648072"/>
          </a:xfrm>
          <a:prstGeom prst="smileyFace">
            <a:avLst>
              <a:gd name="adj" fmla="val -465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22230" y="3734009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연결 해제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99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278527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도넛도넛</a:t>
            </a:r>
            <a:endParaRPr kumimoji="0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rgbClr val="4BACC6">
                  <a:lumMod val="40000"/>
                  <a:lumOff val="6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286890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기술에 대한 설명 </a:t>
            </a:r>
            <a:r>
              <a:rPr kumimoji="0" lang="en-US" altLang="ko-KR" sz="1200" b="1" i="0" u="none" strike="noStrike" kern="1200" cap="none" spc="30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SettingActivity.java </a:t>
            </a:r>
            <a:endParaRPr kumimoji="0" lang="ko-KR" altLang="en-US" sz="1200" b="1" i="0" u="none" strike="noStrike" kern="1200" cap="none" spc="30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2" y="987574"/>
            <a:ext cx="5647730" cy="3602744"/>
          </a:xfrm>
          <a:prstGeom prst="rect">
            <a:avLst/>
          </a:prstGeom>
        </p:spPr>
      </p:pic>
      <p:sp>
        <p:nvSpPr>
          <p:cNvPr id="7" name="설명선 1 6"/>
          <p:cNvSpPr/>
          <p:nvPr/>
        </p:nvSpPr>
        <p:spPr>
          <a:xfrm>
            <a:off x="363262" y="987574"/>
            <a:ext cx="5288858" cy="3602744"/>
          </a:xfrm>
          <a:prstGeom prst="borderCallout1">
            <a:avLst>
              <a:gd name="adj1" fmla="val 17"/>
              <a:gd name="adj2" fmla="val 90874"/>
              <a:gd name="adj3" fmla="val -10375"/>
              <a:gd name="adj4" fmla="val 107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129990" y="563889"/>
            <a:ext cx="2762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파이어베이스에 저장된 정보를 불러온다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358" y="1491630"/>
            <a:ext cx="4305300" cy="352425"/>
          </a:xfrm>
          <a:prstGeom prst="rect">
            <a:avLst/>
          </a:prstGeom>
        </p:spPr>
      </p:pic>
      <p:sp>
        <p:nvSpPr>
          <p:cNvPr id="21" name="설명선 1 20"/>
          <p:cNvSpPr/>
          <p:nvPr/>
        </p:nvSpPr>
        <p:spPr>
          <a:xfrm>
            <a:off x="2471823" y="1528018"/>
            <a:ext cx="3912322" cy="279648"/>
          </a:xfrm>
          <a:prstGeom prst="borderCallout1">
            <a:avLst>
              <a:gd name="adj1" fmla="val 17"/>
              <a:gd name="adj2" fmla="val 90874"/>
              <a:gd name="adj3" fmla="val -10375"/>
              <a:gd name="adj4" fmla="val 1071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139795" y="1042353"/>
            <a:ext cx="248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내 정보를 불러온다</a:t>
            </a:r>
            <a:r>
              <a:rPr lang="en-US" altLang="ko-KR" sz="1100" dirty="0" smtClean="0"/>
              <a:t>. </a:t>
            </a:r>
          </a:p>
          <a:p>
            <a:r>
              <a:rPr lang="ko-KR" altLang="en-US" sz="1100" dirty="0" smtClean="0"/>
              <a:t>다이얼로그를 사용하여 창을 띄운다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56" y="2345009"/>
            <a:ext cx="4152900" cy="304800"/>
          </a:xfrm>
          <a:prstGeom prst="rect">
            <a:avLst/>
          </a:prstGeom>
        </p:spPr>
      </p:pic>
      <p:sp>
        <p:nvSpPr>
          <p:cNvPr id="24" name="설명선 1 23"/>
          <p:cNvSpPr/>
          <p:nvPr/>
        </p:nvSpPr>
        <p:spPr>
          <a:xfrm>
            <a:off x="1739798" y="2345009"/>
            <a:ext cx="4091758" cy="279648"/>
          </a:xfrm>
          <a:prstGeom prst="borderCallout1">
            <a:avLst>
              <a:gd name="adj1" fmla="val 17"/>
              <a:gd name="adj2" fmla="val 90874"/>
              <a:gd name="adj3" fmla="val -67467"/>
              <a:gd name="adj4" fmla="val 1074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6155235" y="2053946"/>
            <a:ext cx="28092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/>
              <a:t>연결해제를</a:t>
            </a:r>
            <a:r>
              <a:rPr lang="ko-KR" altLang="en-US" sz="1100" dirty="0" smtClean="0"/>
              <a:t> 하는 버튼이다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누르면 다시 한 번 물어보는 다이얼로그가 뜨고</a:t>
            </a:r>
            <a:r>
              <a:rPr lang="en-US" altLang="ko-KR" sz="1100" dirty="0" smtClean="0"/>
              <a:t>,</a:t>
            </a:r>
            <a:r>
              <a:rPr lang="ko-KR" altLang="en-US" sz="1100" dirty="0" smtClean="0"/>
              <a:t> 확인버튼을 누르면 연결이 해제되며 초기 로그인화면으로 이동한다</a:t>
            </a:r>
            <a:r>
              <a:rPr lang="en-US" altLang="ko-KR" sz="1100" dirty="0" smtClean="0"/>
              <a:t>.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1412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1" grpId="0" animBg="1"/>
      <p:bldP spid="22" grpId="0"/>
      <p:bldP spid="24" grpId="0" animBg="1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103733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도넛도넛</a:t>
            </a:r>
            <a:endParaRPr lang="en-US" altLang="ko-KR" sz="1200" dirty="0" smtClean="0">
              <a:solidFill>
                <a:schemeClr val="accent5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30146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프로젝트 주제 및 </a:t>
            </a:r>
            <a:r>
              <a:rPr lang="en-US" altLang="ko-KR" b="1" spc="-150" dirty="0">
                <a:solidFill>
                  <a:schemeClr val="accent5"/>
                </a:solidFill>
                <a:latin typeface="+mn-ea"/>
              </a:rPr>
              <a:t> </a:t>
            </a:r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기능 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 flipH="1">
            <a:off x="1565013" y="2403764"/>
            <a:ext cx="6013972" cy="335972"/>
            <a:chOff x="804241" y="3221528"/>
            <a:chExt cx="10372567" cy="5794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타원 7"/>
            <p:cNvSpPr/>
            <p:nvPr/>
          </p:nvSpPr>
          <p:spPr>
            <a:xfrm>
              <a:off x="804241" y="3221528"/>
              <a:ext cx="579466" cy="579466"/>
            </a:xfrm>
            <a:prstGeom prst="ellipse">
              <a:avLst/>
            </a:prstGeom>
            <a:solidFill>
              <a:srgbClr val="CC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93974" y="3511261"/>
              <a:ext cx="9793101" cy="0"/>
            </a:xfrm>
            <a:prstGeom prst="line">
              <a:avLst/>
            </a:prstGeom>
            <a:grpFill/>
            <a:ln w="9525">
              <a:solidFill>
                <a:srgbClr val="614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570079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597342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07904" y="303173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기술에 대한 설명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0913" y="300896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rgbClr val="CC0099"/>
                </a:solidFill>
                <a:latin typeface="+mn-ea"/>
              </a:rPr>
              <a:t>구현 후기</a:t>
            </a:r>
            <a:endParaRPr lang="ko-KR" altLang="en-US" b="1" spc="-150" dirty="0">
              <a:solidFill>
                <a:srgbClr val="CC0099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86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후기 </a:t>
            </a:r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임소희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059582"/>
            <a:ext cx="81369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n-ea"/>
              </a:rPr>
              <a:t>일단 시간이 </a:t>
            </a:r>
            <a:r>
              <a:rPr lang="ko-KR" altLang="en-US" sz="1100" dirty="0">
                <a:latin typeface="+mn-ea"/>
              </a:rPr>
              <a:t>부</a:t>
            </a:r>
            <a:r>
              <a:rPr lang="ko-KR" altLang="en-US" sz="1100" dirty="0" smtClean="0">
                <a:latin typeface="+mn-ea"/>
              </a:rPr>
              <a:t>족했던 것이 아쉬웠다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err="1" smtClean="0">
                <a:latin typeface="+mn-ea"/>
              </a:rPr>
              <a:t>어플</a:t>
            </a:r>
            <a:r>
              <a:rPr lang="ko-KR" altLang="en-US" sz="1100" dirty="0" smtClean="0">
                <a:latin typeface="+mn-ea"/>
              </a:rPr>
              <a:t> 만드는 게 쉬울 거라고 생각하지는 않았지만 막상 만들어보니 정말로 어려웠다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예상 외의 변수가 많이 나타나서 오류 하나가 나타나면 그것을 해결하는 데에만 시간을 많이 투자했던 것 같다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우리 조의 경우 베타 버전인 파이어 스토어를 사용하여 구현했는데 아무래도 베타 버전이고 사용하는 사람들이 많이 없다 보니 정보가 굉장히 부족해서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오류 하나가 뜨면 해결하는 것이 쉽지가 않았다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데이터 공유하는 데에 시간을 너무 많이 할애하여 나머지 부가 기능들을 구현하지 못 한 게 아쉬울 따름이다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처음 접해보는 오류들이 나타나고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특히 파이어 스토어 관련 오류는 검색해도 나오지가 않아서 굉장히 힘들었다</a:t>
            </a:r>
            <a:r>
              <a:rPr lang="en-US" altLang="ko-KR" sz="1100" dirty="0" smtClean="0">
                <a:latin typeface="+mn-ea"/>
              </a:rPr>
              <a:t>) </a:t>
            </a:r>
            <a:r>
              <a:rPr lang="ko-KR" altLang="en-US" sz="1100" dirty="0" smtClean="0">
                <a:latin typeface="+mn-ea"/>
              </a:rPr>
              <a:t>그 오류를 해결하는 방안을 찾기 위해 </a:t>
            </a:r>
            <a:r>
              <a:rPr lang="en-US" altLang="ko-KR" sz="1100" dirty="0" smtClean="0">
                <a:latin typeface="+mn-ea"/>
              </a:rPr>
              <a:t>Logcat</a:t>
            </a:r>
            <a:r>
              <a:rPr lang="ko-KR" altLang="en-US" sz="1100" dirty="0">
                <a:latin typeface="+mn-ea"/>
              </a:rPr>
              <a:t>을</a:t>
            </a:r>
            <a:r>
              <a:rPr lang="ko-KR" altLang="en-US" sz="1100" dirty="0" smtClean="0">
                <a:latin typeface="+mn-ea"/>
              </a:rPr>
              <a:t> 수도 없이 봤는데 그 덕에 오류의 근거지를 찾는 것은 어느 정도 익숙해지지 않았나 싶다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비록 미흡한 결과물이지만 만드는 데에 의의를 두고 후에 있을 졸업 프로젝트나 그 외 대외활동들을 하는 데에 도움이 되었을 거라 생각하니 값진 경험이었던 것 같다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또한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시작했을 때 절대 이루지 못 할 것만 같이 막막했던 프로젝트를 해내 준 팀원들에게 고맙다는 말을 전하고 싶다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거의 주 단위로 함께 밤을 새서 프로젝트 작업을 진행했는데 힘든 것을 티 내지 않고 묵묵히 자기 역할을 다 해준 것이 너무 고마웠다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본인의 역할이 크지는 않았기에 많은 도움이 되지 못 한 것 같아 미안하고 아쉬웠다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기회가 된다면 다음에는 더욱 좋은 결과물을 만들 수 있도록 개선하여 다시 한 번 프로젝트를 진행해 보고 싶다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095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27984" y="103733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도넛도넛</a:t>
            </a:r>
            <a:endParaRPr lang="en-US" altLang="ko-KR" sz="1200" dirty="0" smtClean="0">
              <a:solidFill>
                <a:schemeClr val="accent5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5576" y="3014628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rgbClr val="CC0099"/>
                </a:solidFill>
                <a:latin typeface="+mn-ea"/>
              </a:rPr>
              <a:t>프로젝트 주제 및 </a:t>
            </a:r>
            <a:r>
              <a:rPr lang="en-US" altLang="ko-KR" b="1" spc="-150" dirty="0">
                <a:solidFill>
                  <a:srgbClr val="CC0099"/>
                </a:solidFill>
                <a:latin typeface="+mn-ea"/>
              </a:rPr>
              <a:t> </a:t>
            </a:r>
            <a:r>
              <a:rPr lang="ko-KR" altLang="en-US" b="1" spc="-150" dirty="0" smtClean="0">
                <a:solidFill>
                  <a:srgbClr val="CC0099"/>
                </a:solidFill>
                <a:latin typeface="+mn-ea"/>
              </a:rPr>
              <a:t>기능 </a:t>
            </a:r>
            <a:endParaRPr lang="ko-KR" altLang="en-US" b="1" spc="-150" dirty="0">
              <a:solidFill>
                <a:srgbClr val="CC0099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 flipH="1">
            <a:off x="1565013" y="2403764"/>
            <a:ext cx="6013972" cy="335972"/>
            <a:chOff x="804241" y="3221528"/>
            <a:chExt cx="10372567" cy="57946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" name="타원 7"/>
            <p:cNvSpPr/>
            <p:nvPr/>
          </p:nvSpPr>
          <p:spPr>
            <a:xfrm>
              <a:off x="80424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93974" y="3511261"/>
              <a:ext cx="9793101" cy="0"/>
            </a:xfrm>
            <a:prstGeom prst="line">
              <a:avLst/>
            </a:prstGeom>
            <a:grpFill/>
            <a:ln w="9525">
              <a:solidFill>
                <a:srgbClr val="6143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타원 9"/>
            <p:cNvSpPr/>
            <p:nvPr/>
          </p:nvSpPr>
          <p:spPr>
            <a:xfrm>
              <a:off x="5700791" y="3221528"/>
              <a:ext cx="579466" cy="579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  <p:sp>
          <p:nvSpPr>
            <p:cNvPr id="11" name="타원 10"/>
            <p:cNvSpPr/>
            <p:nvPr/>
          </p:nvSpPr>
          <p:spPr>
            <a:xfrm>
              <a:off x="10597342" y="3221528"/>
              <a:ext cx="579466" cy="579466"/>
            </a:xfrm>
            <a:prstGeom prst="ellipse">
              <a:avLst/>
            </a:prstGeom>
            <a:solidFill>
              <a:srgbClr val="CC0099"/>
            </a:solidFill>
            <a:ln>
              <a:solidFill>
                <a:srgbClr val="CC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u="sng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707904" y="3031735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기술에 대한 설명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30913" y="3008965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smtClean="0">
                <a:solidFill>
                  <a:schemeClr val="accent5"/>
                </a:solidFill>
                <a:latin typeface="+mn-ea"/>
              </a:rPr>
              <a:t>구현 후기</a:t>
            </a:r>
            <a:endParaRPr lang="ko-KR" altLang="en-US" b="1" spc="-150" dirty="0">
              <a:solidFill>
                <a:schemeClr val="accent5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583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후기 </a:t>
            </a:r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방은지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059582"/>
            <a:ext cx="813690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+mn-ea"/>
              </a:rPr>
              <a:t> 처음엔 나만의 앱을 만드는 것에 </a:t>
            </a:r>
            <a:r>
              <a:rPr lang="ko-KR" altLang="en-US" sz="1100" dirty="0" smtClean="0">
                <a:latin typeface="+mn-ea"/>
              </a:rPr>
              <a:t>설렜습니다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그러나 개발을 할수록 생기는 여러 문제에 기능을 점점 줄이게 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결국엔 최소한의 기능만 남게 되었습니다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앱을 만들며 가장 많이 들었던 생각은 마켓에 있는 간단해 보이는 앱이라도 그것을 만들기 위해 얼마나 개발자들이 힘들었냐는 것이었습니다</a:t>
            </a:r>
            <a:r>
              <a:rPr lang="en-US" altLang="ko-KR" sz="1100" dirty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개발자들의 고통을 실감할 수 있는 좋은 시간이었습니다</a:t>
            </a:r>
            <a:r>
              <a:rPr lang="en-US" altLang="ko-KR" sz="1100" dirty="0" smtClean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프로젝트 후반에 코드 수정을 반복했더니 코드들이 서로 엉켜있는 것을 발견했습니다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>
                <a:latin typeface="+mn-ea"/>
              </a:rPr>
              <a:t>서로 영향을 미치는 코드라 건들기 너무 </a:t>
            </a:r>
            <a:r>
              <a:rPr lang="ko-KR" altLang="en-US" sz="1100" dirty="0" smtClean="0">
                <a:latin typeface="+mn-ea"/>
              </a:rPr>
              <a:t>무서웠습니다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잘못 건드렸다간 프로그램이 망가질 것 같았습니다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그래서 하나씩 비교하고 에뮬레이터를 돌려보며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수정했습니다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처음부터 </a:t>
            </a:r>
            <a:r>
              <a:rPr lang="ko-KR" altLang="en-US" sz="1100" dirty="0">
                <a:latin typeface="+mn-ea"/>
              </a:rPr>
              <a:t>코드를 깔끔하게 </a:t>
            </a:r>
            <a:r>
              <a:rPr lang="ko-KR" altLang="en-US" sz="1100" dirty="0" smtClean="0">
                <a:latin typeface="+mn-ea"/>
              </a:rPr>
              <a:t>짤 걸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후회했습니다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주석도 많이 달지 않아 무슨 코드인지 해독하느라 시간도 많이 걸렸습니다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코드의 </a:t>
            </a:r>
            <a:r>
              <a:rPr lang="ko-KR" altLang="en-US" sz="1100" dirty="0" err="1">
                <a:latin typeface="+mn-ea"/>
              </a:rPr>
              <a:t>가독성과</a:t>
            </a:r>
            <a:r>
              <a:rPr lang="ko-KR" altLang="en-US" sz="1100" dirty="0">
                <a:latin typeface="+mn-ea"/>
              </a:rPr>
              <a:t> 정리의 중요성을 </a:t>
            </a:r>
            <a:r>
              <a:rPr lang="ko-KR" altLang="en-US" sz="1100" dirty="0" smtClean="0">
                <a:latin typeface="+mn-ea"/>
              </a:rPr>
              <a:t>알게 된 </a:t>
            </a:r>
            <a:r>
              <a:rPr lang="ko-KR" altLang="en-US" sz="1100" dirty="0">
                <a:latin typeface="+mn-ea"/>
              </a:rPr>
              <a:t>소중한 시간이었습니다</a:t>
            </a:r>
            <a:r>
              <a:rPr lang="en-US" altLang="ko-KR" sz="1100" dirty="0">
                <a:latin typeface="+mn-ea"/>
              </a:rPr>
              <a:t>. </a:t>
            </a:r>
            <a:endParaRPr lang="en-US" altLang="ko-KR" sz="11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프로젝트 진행 중 가장 힘들었던 부분은 서버를 이용한 부분이었습니다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제출마감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주 전에 모든 것을 완료하고 수정과 추가기능을 넣으려고 밤을 샜을 때 였던 것 같습니다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이 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갑자기 카카오톡으로 코드를 공유하는 부분에서 오류가 났고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로그인도 잘 되지 않았습니다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데이터베이스에 접근하는 것도 힘들어졌고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로컬 데이터 베이스에 저장하여 </a:t>
            </a:r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dirty="0" smtClean="0">
                <a:latin typeface="+mn-ea"/>
              </a:rPr>
              <a:t>인용 가계부로 방향을 수정해야 하나 고민했습니다</a:t>
            </a:r>
            <a:r>
              <a:rPr lang="en-US" altLang="ko-KR" sz="1100" dirty="0" smtClean="0">
                <a:latin typeface="+mn-ea"/>
              </a:rPr>
              <a:t>. 1</a:t>
            </a:r>
            <a:r>
              <a:rPr lang="ko-KR" altLang="en-US" sz="1100" dirty="0" smtClean="0">
                <a:latin typeface="+mn-ea"/>
              </a:rPr>
              <a:t>주일이 넘는 시간 동안 서버와 전쟁을 했고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마침내 데이터 저장과 공유가 가능해졌습니다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그래서 다행히 주기능이었던 수입과 지출은 구현 할 수 있었으나 추가 기능 구현이 부실해졌습니다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이 부분에 대해 가장 아쉬웠습니다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프로젝트를 종료한 뒤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시간이 더 있었다면 조금 더 완성도 높은 </a:t>
            </a:r>
            <a:r>
              <a:rPr lang="ko-KR" altLang="en-US" sz="1100" dirty="0" err="1" smtClean="0">
                <a:latin typeface="+mn-ea"/>
              </a:rPr>
              <a:t>어플을</a:t>
            </a:r>
            <a:r>
              <a:rPr lang="ko-KR" altLang="en-US" sz="1100" dirty="0" smtClean="0">
                <a:latin typeface="+mn-ea"/>
              </a:rPr>
              <a:t> 만들 수 있었다는 생각이 가장 먼저 들었습니다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그래도 포기하지 않고 끝까지 함께 한 팀원들에게 너무 고맙고 수고했다는 말을 하고 싶습니다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22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후기 </a:t>
            </a:r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권소</a:t>
            </a:r>
            <a:r>
              <a:rPr lang="ko-KR" altLang="en-US" sz="1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909967"/>
            <a:ext cx="813690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백엔드를</a:t>
            </a:r>
            <a:r>
              <a:rPr lang="ko-KR" altLang="en-US" sz="1100" dirty="0" smtClean="0">
                <a:latin typeface="+mn-ea"/>
              </a:rPr>
              <a:t> 맡아 개발을 하던 도중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저희가 기획한 </a:t>
            </a:r>
            <a:r>
              <a:rPr lang="ko-KR" altLang="en-US" sz="1100" dirty="0" err="1" smtClean="0">
                <a:latin typeface="+mn-ea"/>
              </a:rPr>
              <a:t>앱을</a:t>
            </a:r>
            <a:r>
              <a:rPr lang="ko-KR" altLang="en-US" sz="1100" dirty="0" smtClean="0">
                <a:latin typeface="+mn-ea"/>
              </a:rPr>
              <a:t> 구현하기 위해 데이터 쿼리가 가능한 방식의 </a:t>
            </a:r>
            <a:r>
              <a:rPr lang="en-US" altLang="ko-KR" sz="1100" dirty="0" smtClean="0">
                <a:latin typeface="+mn-ea"/>
              </a:rPr>
              <a:t>DB</a:t>
            </a:r>
            <a:r>
              <a:rPr lang="ko-KR" altLang="en-US" sz="1100" dirty="0" smtClean="0">
                <a:latin typeface="+mn-ea"/>
              </a:rPr>
              <a:t>를 사용해야 하는데</a:t>
            </a:r>
            <a:r>
              <a:rPr lang="en-US" altLang="ko-KR" sz="1100" dirty="0">
                <a:latin typeface="+mn-ea"/>
              </a:rPr>
              <a:t> Firebase </a:t>
            </a:r>
            <a:r>
              <a:rPr lang="en-US" altLang="ko-KR" sz="1100" dirty="0" err="1">
                <a:latin typeface="+mn-ea"/>
              </a:rPr>
              <a:t>Realtime</a:t>
            </a:r>
            <a:r>
              <a:rPr lang="en-US" altLang="ko-KR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Database</a:t>
            </a:r>
            <a:r>
              <a:rPr lang="ko-KR" altLang="en-US" sz="1100" dirty="0" smtClean="0">
                <a:latin typeface="+mn-ea"/>
              </a:rPr>
              <a:t>가 그 기능을 지원하지 않고 있다는 것을 발견하였습니다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 그래서 기존 개발 방식을 엎고 베타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버전의 </a:t>
            </a:r>
            <a:r>
              <a:rPr lang="en-US" altLang="ko-KR" sz="1100" dirty="0" smtClean="0">
                <a:latin typeface="+mn-ea"/>
              </a:rPr>
              <a:t>Firebase </a:t>
            </a:r>
            <a:r>
              <a:rPr lang="en-US" altLang="ko-KR" sz="1100" dirty="0" err="1" smtClean="0">
                <a:latin typeface="+mn-ea"/>
              </a:rPr>
              <a:t>Firestore</a:t>
            </a:r>
            <a:r>
              <a:rPr lang="ko-KR" altLang="en-US" sz="1100" dirty="0" smtClean="0">
                <a:latin typeface="+mn-ea"/>
              </a:rPr>
              <a:t>를 사용하였는데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여기서 문제가 발생했습니다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지출 내역 파트를 마무리하고 다음 단계로 넘어가려 할 때 갑자기 모든 쿼리 기능이 수행되지 않았으며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이미 구현을 마쳤던 </a:t>
            </a:r>
            <a:r>
              <a:rPr lang="ko-KR" altLang="en-US" sz="1100" dirty="0" err="1" smtClean="0">
                <a:latin typeface="+mn-ea"/>
              </a:rPr>
              <a:t>카카오톡</a:t>
            </a:r>
            <a:r>
              <a:rPr lang="ko-KR" altLang="en-US" sz="1100" dirty="0" smtClean="0">
                <a:latin typeface="+mn-ea"/>
              </a:rPr>
              <a:t> 링크와 </a:t>
            </a:r>
            <a:r>
              <a:rPr lang="ko-KR" altLang="en-US" sz="1100" dirty="0" err="1" smtClean="0">
                <a:latin typeface="+mn-ea"/>
              </a:rPr>
              <a:t>구글</a:t>
            </a:r>
            <a:r>
              <a:rPr lang="ko-KR" altLang="en-US" sz="1100" dirty="0" smtClean="0">
                <a:latin typeface="+mn-ea"/>
              </a:rPr>
              <a:t> 계정 연동 </a:t>
            </a:r>
            <a:r>
              <a:rPr lang="ko-KR" altLang="en-US" sz="1100" dirty="0" smtClean="0">
                <a:latin typeface="+mn-ea"/>
              </a:rPr>
              <a:t>부분까지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버전 문제로 인해 모두 먹통이 되었습니다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결국 이미 구현했던 내용을 다시 구현하기 위해 많은 시간을 투자해야 했고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이 문제로 인해 다른 기능에 시간을 투자하기 힘든 환경이 되어 </a:t>
            </a:r>
            <a:r>
              <a:rPr lang="ko-KR" altLang="en-US" sz="1100" dirty="0" err="1" smtClean="0">
                <a:latin typeface="+mn-ea"/>
              </a:rPr>
              <a:t>앱</a:t>
            </a:r>
            <a:r>
              <a:rPr lang="ko-KR" altLang="en-US" sz="1100" dirty="0" smtClean="0">
                <a:latin typeface="+mn-ea"/>
              </a:rPr>
              <a:t> 완성도가 예상보다 떨어진 점이 아쉬웠습니다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또한 과제를 진행하면서 가장 크게 느꼈던 것은 협업 시에 소통의 중요성이었습니다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분명 회의로 구현할 내용과 기능에 대한 세부 결정을 완료했음에도 불구하고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각자의 역할을 수행하면서 이해했던 방향이 달라 중간점검을 할 때가 되어서야 이를 확인하고 개발에 난항을 겪었습니다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또한 코드를 통합할 때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주석처리가 제대로 되지 않았거나 코드가 엉켜 있는 경우가 많아 이를 통합하는 과정에서 상당한 시간을 소요하였습니다</a:t>
            </a:r>
            <a:r>
              <a:rPr lang="en-US" altLang="ko-KR" sz="1100" dirty="0" smtClean="0">
                <a:latin typeface="+mn-ea"/>
              </a:rPr>
              <a:t>.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하지만 앞으로 개발자의 길을 가게 된다면 협업을 기본으로 하는 팀 프로젝트들을 많이 접하게 될 것임을 알고 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앞으로도 코드 통합이나 팀원과의 소통은 프로젝트 수행에 중요한 부분을 차지할 것입니다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분명 혼자 기말 프로젝트 과제를 진행할 수도 있었습니다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하지만 그 결과물이 이번 팀 프로젝트보다 나았을지 몰라도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팀원과 기말 과제를 진행하면서 협업의 중요성을 깨달았기에 값진 과정이었다고 생각합니다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감사합니다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700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/>
          <p:cNvSpPr/>
          <p:nvPr/>
        </p:nvSpPr>
        <p:spPr>
          <a:xfrm flipH="1" flipV="1">
            <a:off x="6732240" y="0"/>
            <a:ext cx="2411760" cy="5143500"/>
          </a:xfrm>
          <a:prstGeom prst="rtTriangl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9999">
                <a:schemeClr val="accent5">
                  <a:lumMod val="60000"/>
                  <a:lumOff val="40000"/>
                </a:schemeClr>
              </a:gs>
              <a:gs pos="7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79712" y="2178898"/>
            <a:ext cx="51845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감 사 합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+mn-ea"/>
              </a:rPr>
              <a:t>니</a:t>
            </a:r>
            <a:r>
              <a:rPr lang="ko-KR" altLang="en-US" sz="2400" b="1" dirty="0" smtClean="0">
                <a:solidFill>
                  <a:schemeClr val="bg1"/>
                </a:solidFill>
                <a:latin typeface="+mn-ea"/>
              </a:rPr>
              <a:t> 다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3848" y="2670180"/>
            <a:ext cx="288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8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DonutDonut</a:t>
            </a:r>
            <a:endParaRPr lang="ko-KR" altLang="en-US" sz="1100" spc="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275606"/>
            <a:ext cx="8424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데이트 통장 사용자가 느끼는 불편함 중 통장 관리의 어려움을 해결하기 위해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만들었습니다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기존의 가계부 앱에 공유 기능과 통계 등의 기능을 더해 효율적으로 통장 관리가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가능하도록 하였습니다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주 기능으로는 수입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지출 내역 정리와 월별 통계가 있습니다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491630"/>
            <a:ext cx="8424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n-ea"/>
              </a:rPr>
              <a:t>일반 가계부 등의 돈 관리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의 경우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특정 상대와 </a:t>
            </a:r>
            <a:r>
              <a:rPr lang="ko-KR" altLang="en-US" sz="1000" b="1" dirty="0" smtClean="0">
                <a:latin typeface="+mn-ea"/>
              </a:rPr>
              <a:t>통장을 공유</a:t>
            </a:r>
            <a:r>
              <a:rPr lang="ko-KR" altLang="en-US" sz="1000" dirty="0" smtClean="0">
                <a:latin typeface="+mn-ea"/>
              </a:rPr>
              <a:t>하여 관리하는 경우는 찾아보기 힘들고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은행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 정책 상 화면을 캡쳐 하는 것도 힘들기 때문에 </a:t>
            </a:r>
            <a:r>
              <a:rPr lang="ko-KR" altLang="en-US" sz="1000" b="1" dirty="0" smtClean="0">
                <a:latin typeface="+mn-ea"/>
              </a:rPr>
              <a:t>특정 사용자들간의 계정 공유</a:t>
            </a:r>
            <a:r>
              <a:rPr lang="ko-KR" altLang="en-US" sz="1000" dirty="0" smtClean="0">
                <a:latin typeface="+mn-ea"/>
              </a:rPr>
              <a:t>를 통해 통장 관리를 </a:t>
            </a:r>
            <a:r>
              <a:rPr lang="ko-KR" altLang="en-US" sz="1000" b="1" dirty="0" smtClean="0">
                <a:latin typeface="+mn-ea"/>
              </a:rPr>
              <a:t>함께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할 수 있는 가계부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을 구현하게 되었다</a:t>
            </a:r>
            <a:r>
              <a:rPr lang="en-US" altLang="ko-KR" sz="1000" dirty="0" smtClean="0">
                <a:latin typeface="+mn-ea"/>
              </a:rPr>
              <a:t>. </a:t>
            </a:r>
            <a:r>
              <a:rPr lang="ko-KR" altLang="en-US" sz="1000" dirty="0" smtClean="0">
                <a:latin typeface="+mn-ea"/>
              </a:rPr>
              <a:t>사용자가 직접 수동으로 입력해야 한다는 불편이 따르기는 하지만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통장 내역을 공유</a:t>
            </a:r>
            <a:r>
              <a:rPr lang="ko-KR" altLang="en-US" sz="1000" dirty="0" smtClean="0">
                <a:latin typeface="+mn-ea"/>
              </a:rPr>
              <a:t>한다는 것에 중점을 두어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개발했다</a:t>
            </a:r>
            <a:r>
              <a:rPr lang="en-US" altLang="ko-KR" sz="1000" dirty="0" smtClean="0">
                <a:latin typeface="+mn-ea"/>
              </a:rPr>
              <a:t>. </a:t>
            </a:r>
            <a:r>
              <a:rPr lang="ko-KR" altLang="en-US" sz="1000" dirty="0" smtClean="0">
                <a:latin typeface="+mn-ea"/>
              </a:rPr>
              <a:t>사용자 </a:t>
            </a:r>
            <a:r>
              <a:rPr lang="en-US" altLang="ko-KR" sz="1000" dirty="0" smtClean="0">
                <a:latin typeface="+mn-ea"/>
              </a:rPr>
              <a:t>A</a:t>
            </a:r>
            <a:r>
              <a:rPr lang="ko-KR" altLang="en-US" sz="1000" dirty="0" smtClean="0">
                <a:latin typeface="+mn-ea"/>
              </a:rPr>
              <a:t>와 사용자 </a:t>
            </a:r>
            <a:r>
              <a:rPr lang="en-US" altLang="ko-KR" sz="1000" dirty="0" smtClean="0">
                <a:latin typeface="+mn-ea"/>
              </a:rPr>
              <a:t>B</a:t>
            </a:r>
            <a:r>
              <a:rPr lang="ko-KR" altLang="en-US" sz="1000" dirty="0" smtClean="0">
                <a:latin typeface="+mn-ea"/>
              </a:rPr>
              <a:t>가 계정을 연동하는 경우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두 사용자가 수정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삭제하는 </a:t>
            </a:r>
            <a:r>
              <a:rPr lang="ko-KR" altLang="en-US" sz="1000" b="1" dirty="0" smtClean="0">
                <a:latin typeface="+mn-ea"/>
              </a:rPr>
              <a:t>리스트의 내역 및 통계가 공유</a:t>
            </a:r>
            <a:r>
              <a:rPr lang="ko-KR" altLang="en-US" sz="1000" dirty="0" smtClean="0">
                <a:latin typeface="+mn-ea"/>
              </a:rPr>
              <a:t>된다</a:t>
            </a:r>
            <a:r>
              <a:rPr lang="en-US" altLang="ko-KR" sz="1000" dirty="0" smtClean="0">
                <a:latin typeface="+mn-ea"/>
              </a:rPr>
              <a:t>. </a:t>
            </a:r>
            <a:r>
              <a:rPr lang="ko-KR" altLang="en-US" sz="1000" dirty="0" smtClean="0">
                <a:latin typeface="+mn-ea"/>
              </a:rPr>
              <a:t>즉</a:t>
            </a:r>
            <a:r>
              <a:rPr lang="en-US" altLang="ko-KR" sz="1000" dirty="0" smtClean="0">
                <a:latin typeface="+mn-ea"/>
              </a:rPr>
              <a:t>, A</a:t>
            </a:r>
            <a:r>
              <a:rPr lang="ko-KR" altLang="en-US" sz="1000" dirty="0" smtClean="0">
                <a:latin typeface="+mn-ea"/>
              </a:rPr>
              <a:t>가 리스트 뷰에 항목을 추가하고 수정 된 내역이 갱신되면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사용자 </a:t>
            </a:r>
            <a:r>
              <a:rPr lang="en-US" altLang="ko-KR" sz="1000" dirty="0" smtClean="0">
                <a:latin typeface="+mn-ea"/>
              </a:rPr>
              <a:t>B</a:t>
            </a:r>
            <a:r>
              <a:rPr lang="ko-KR" altLang="en-US" sz="1000" dirty="0" smtClean="0">
                <a:latin typeface="+mn-ea"/>
              </a:rPr>
              <a:t>도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 내에서 리스트 뷰가 수정되는 것을 확인할 수 있다</a:t>
            </a:r>
            <a:r>
              <a:rPr lang="en-US" altLang="ko-KR" sz="1000" dirty="0" smtClean="0">
                <a:latin typeface="+mn-ea"/>
              </a:rPr>
              <a:t>. </a:t>
            </a:r>
            <a:r>
              <a:rPr lang="ko-KR" altLang="en-US" sz="1000" dirty="0" smtClean="0">
                <a:latin typeface="+mn-ea"/>
              </a:rPr>
              <a:t>최근 연인이나 친구들끼리 </a:t>
            </a:r>
            <a:r>
              <a:rPr lang="ko-KR" altLang="en-US" sz="1000" b="1" dirty="0" smtClean="0">
                <a:latin typeface="+mn-ea"/>
              </a:rPr>
              <a:t>데이트 통장 및 우정 통장</a:t>
            </a:r>
            <a:r>
              <a:rPr lang="ko-KR" altLang="en-US" sz="1000" dirty="0" smtClean="0">
                <a:latin typeface="+mn-ea"/>
              </a:rPr>
              <a:t>을 만들어 통장을 관리하는 경우가 급증하고 있기 때문에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실제로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데이트 통장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이 시중에 나와있지 않아서 엑셀을 이용해 통장 내역을 관리하는 친구도 찾아볼 수 있었다</a:t>
            </a:r>
            <a:r>
              <a:rPr lang="en-US" altLang="ko-KR" sz="1000" dirty="0" smtClean="0">
                <a:latin typeface="+mn-ea"/>
              </a:rPr>
              <a:t>) </a:t>
            </a:r>
            <a:r>
              <a:rPr lang="ko-KR" altLang="en-US" sz="1000" dirty="0" smtClean="0">
                <a:latin typeface="+mn-ea"/>
              </a:rPr>
              <a:t>보다 </a:t>
            </a:r>
            <a:r>
              <a:rPr lang="en-US" altLang="ko-KR" sz="1000" dirty="0" smtClean="0">
                <a:latin typeface="+mn-ea"/>
              </a:rPr>
              <a:t>App</a:t>
            </a:r>
            <a:r>
              <a:rPr lang="ko-KR" altLang="en-US" sz="1000" dirty="0" smtClean="0">
                <a:latin typeface="+mn-ea"/>
              </a:rPr>
              <a:t>이 안정적으로 구현된다면 여러 곳에 활용하는 것도 가능할 것이라고 예상 되어진다</a:t>
            </a:r>
            <a:r>
              <a:rPr lang="en-US" altLang="ko-KR" sz="1000" dirty="0" smtClean="0">
                <a:latin typeface="+mn-ea"/>
              </a:rPr>
              <a:t>. 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19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27934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66559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7544" y="987574"/>
            <a:ext cx="8352733" cy="5242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* </a:t>
            </a:r>
            <a:r>
              <a:rPr lang="ko-KR" altLang="en-US" sz="1000" dirty="0" smtClean="0">
                <a:latin typeface="+mj-lt"/>
              </a:rPr>
              <a:t>지출 내역 리스트 </a:t>
            </a:r>
            <a:r>
              <a:rPr lang="en-US" altLang="ko-KR" sz="1000" dirty="0" smtClean="0">
                <a:latin typeface="+mj-lt"/>
              </a:rPr>
              <a:t>: </a:t>
            </a:r>
            <a:r>
              <a:rPr lang="ko-KR" altLang="en-US" sz="1000" dirty="0" smtClean="0">
                <a:latin typeface="+mj-lt"/>
              </a:rPr>
              <a:t>계정이 연동된 사용자들끼리 돈을 어디에 소비하고 언제 저축했는지 확인할 수 있는 리스트 </a:t>
            </a:r>
            <a:r>
              <a:rPr lang="ko-KR" altLang="en-US" sz="1000" dirty="0" err="1" smtClean="0">
                <a:latin typeface="+mj-lt"/>
              </a:rPr>
              <a:t>뷰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파이어 베이스</a:t>
            </a:r>
            <a:r>
              <a:rPr lang="en-US" altLang="ko-KR" sz="1000" dirty="0" smtClean="0">
                <a:latin typeface="+mj-lt"/>
              </a:rPr>
              <a:t>(</a:t>
            </a:r>
            <a:r>
              <a:rPr lang="ko-KR" altLang="en-US" sz="1000" dirty="0" smtClean="0">
                <a:latin typeface="+mj-lt"/>
              </a:rPr>
              <a:t>베타 버전인 파이어 스토어</a:t>
            </a:r>
            <a:r>
              <a:rPr lang="en-US" altLang="ko-KR" sz="1000" dirty="0" smtClean="0">
                <a:latin typeface="+mj-lt"/>
              </a:rPr>
              <a:t>)</a:t>
            </a:r>
            <a:r>
              <a:rPr lang="ko-KR" altLang="en-US" sz="1000" dirty="0" smtClean="0">
                <a:latin typeface="+mj-lt"/>
              </a:rPr>
              <a:t>를 이용하여 데이터에 접근했다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항목의 삭제 및 추가가 가능하다</a:t>
            </a:r>
            <a:r>
              <a:rPr lang="en-US" altLang="ko-KR" sz="1000" dirty="0" smtClean="0">
                <a:latin typeface="+mj-lt"/>
              </a:rPr>
              <a:t>.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739" y="1543448"/>
            <a:ext cx="8352733" cy="52424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* </a:t>
            </a:r>
            <a:r>
              <a:rPr lang="ko-KR" altLang="en-US" sz="1000" dirty="0" smtClean="0">
                <a:latin typeface="+mj-lt"/>
              </a:rPr>
              <a:t>통계 </a:t>
            </a:r>
            <a:r>
              <a:rPr lang="en-US" altLang="ko-KR" sz="1000" dirty="0" smtClean="0">
                <a:latin typeface="+mj-lt"/>
              </a:rPr>
              <a:t>: </a:t>
            </a:r>
            <a:r>
              <a:rPr lang="ko-KR" altLang="en-US" sz="1000" dirty="0" smtClean="0">
                <a:latin typeface="+mj-lt"/>
              </a:rPr>
              <a:t>데이터 값을 받아와 사용자가 어디에 가장 많이 소비하였는지 항목 별 지출 내역을 시각적인 그래프로 확인할 수 있다</a:t>
            </a:r>
            <a:r>
              <a:rPr lang="en-US" altLang="ko-KR" sz="1000" dirty="0" smtClean="0">
                <a:latin typeface="+mj-lt"/>
              </a:rPr>
              <a:t>.(</a:t>
            </a:r>
            <a:r>
              <a:rPr lang="ko-KR" altLang="en-US" sz="1000" dirty="0" smtClean="0">
                <a:latin typeface="+mj-lt"/>
              </a:rPr>
              <a:t>수입 내역도 확인 가능함</a:t>
            </a:r>
            <a:r>
              <a:rPr lang="en-US" altLang="ko-KR" sz="1000" dirty="0" smtClean="0">
                <a:latin typeface="+mj-lt"/>
              </a:rPr>
              <a:t>)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737" y="2283718"/>
            <a:ext cx="8352733" cy="2934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* </a:t>
            </a:r>
            <a:r>
              <a:rPr lang="ko-KR" altLang="en-US" sz="1000" dirty="0" err="1" smtClean="0">
                <a:latin typeface="+mj-lt"/>
              </a:rPr>
              <a:t>알</a:t>
            </a:r>
            <a:r>
              <a:rPr lang="ko-KR" altLang="en-US" sz="1000" dirty="0" err="1">
                <a:latin typeface="+mj-lt"/>
              </a:rPr>
              <a:t>람</a:t>
            </a:r>
            <a:r>
              <a:rPr lang="ko-KR" altLang="en-US" sz="1000" dirty="0" smtClean="0">
                <a:latin typeface="+mj-lt"/>
              </a:rPr>
              <a:t> </a:t>
            </a:r>
            <a:r>
              <a:rPr lang="en-US" altLang="ko-KR" sz="1000" dirty="0" smtClean="0">
                <a:latin typeface="+mj-lt"/>
              </a:rPr>
              <a:t>: </a:t>
            </a:r>
            <a:r>
              <a:rPr lang="ko-KR" altLang="en-US" sz="1000" dirty="0" smtClean="0">
                <a:latin typeface="+mj-lt"/>
              </a:rPr>
              <a:t>사용자가 알림 받고 싶은 날짜를 지정하면 해당 날짜에 돈을 입금하라는 </a:t>
            </a:r>
            <a:r>
              <a:rPr lang="ko-KR" altLang="en-US" sz="1000" dirty="0" err="1" smtClean="0">
                <a:latin typeface="+mj-lt"/>
              </a:rPr>
              <a:t>푸시</a:t>
            </a:r>
            <a:r>
              <a:rPr lang="ko-KR" altLang="en-US" sz="1000" dirty="0" smtClean="0">
                <a:latin typeface="+mj-lt"/>
              </a:rPr>
              <a:t> </a:t>
            </a:r>
            <a:r>
              <a:rPr lang="ko-KR" altLang="en-US" sz="1000" dirty="0" err="1" smtClean="0">
                <a:latin typeface="+mj-lt"/>
              </a:rPr>
              <a:t>알람을</a:t>
            </a:r>
            <a:r>
              <a:rPr lang="ko-KR" altLang="en-US" sz="1000" dirty="0" smtClean="0">
                <a:latin typeface="+mj-lt"/>
              </a:rPr>
              <a:t> 띄어 준다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2010438"/>
            <a:ext cx="8352733" cy="3000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-&gt; DB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쿼리가 수행되지 않아 수입 및 지출 그래프를 그리는 것으로 대체</a:t>
            </a:r>
            <a:endParaRPr lang="ko-KR" altLang="en-US" sz="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739" y="2499742"/>
            <a:ext cx="8352733" cy="71558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-&gt;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서버를 사용하지 않고 구현하기 위해 </a:t>
            </a:r>
            <a:r>
              <a:rPr lang="ko-KR" altLang="en-US" sz="900" b="1" dirty="0" err="1" smtClean="0">
                <a:solidFill>
                  <a:srgbClr val="FF0000"/>
                </a:solidFill>
                <a:latin typeface="+mj-lt"/>
              </a:rPr>
              <a:t>안드로이드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 내의 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Notification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방식을 사용하여 구현하려 했으나 알려진 방식들이 버전 문제 탓에 실행되지 않는다는 것을 뒤늦게 알게 되었음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.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시간이 남으면 서버를 통해 다시 구현하려 했으나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,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예상 외의 변수로 시간이 남지 않았기 때문에 구체적인 구현은 하지 못 하고 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UI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구성 하는 것으로 대체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 </a:t>
            </a:r>
            <a:endParaRPr lang="ko-KR" altLang="en-US" sz="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739" y="3147814"/>
            <a:ext cx="8352733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* </a:t>
            </a:r>
            <a:r>
              <a:rPr lang="ko-KR" altLang="en-US" sz="1000" dirty="0" smtClean="0">
                <a:latin typeface="+mj-lt"/>
              </a:rPr>
              <a:t>저축 </a:t>
            </a:r>
            <a:r>
              <a:rPr lang="en-US" altLang="ko-KR" sz="1000" dirty="0" smtClean="0">
                <a:latin typeface="+mj-lt"/>
              </a:rPr>
              <a:t>: </a:t>
            </a:r>
            <a:r>
              <a:rPr lang="ko-KR" altLang="en-US" sz="1000" dirty="0" smtClean="0">
                <a:latin typeface="+mj-lt"/>
              </a:rPr>
              <a:t>여행 경비 등을 위해 돈을 모아야 할 때 사용하는 기능으로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사용자 </a:t>
            </a:r>
            <a:r>
              <a:rPr lang="en-US" altLang="ko-KR" sz="1000" dirty="0" smtClean="0">
                <a:latin typeface="+mj-lt"/>
              </a:rPr>
              <a:t>A</a:t>
            </a:r>
            <a:r>
              <a:rPr lang="ko-KR" altLang="en-US" sz="1000" dirty="0" smtClean="0">
                <a:latin typeface="+mj-lt"/>
              </a:rPr>
              <a:t>와 사용자 </a:t>
            </a:r>
            <a:r>
              <a:rPr lang="en-US" altLang="ko-KR" sz="1000" dirty="0" smtClean="0">
                <a:latin typeface="+mj-lt"/>
              </a:rPr>
              <a:t>B</a:t>
            </a:r>
            <a:r>
              <a:rPr lang="ko-KR" altLang="en-US" sz="1000" dirty="0" smtClean="0">
                <a:latin typeface="+mj-lt"/>
              </a:rPr>
              <a:t>가 목표액과 비율</a:t>
            </a:r>
            <a:r>
              <a:rPr lang="en-US" altLang="ko-KR" sz="1000" dirty="0" smtClean="0">
                <a:latin typeface="+mj-lt"/>
              </a:rPr>
              <a:t>(ex : A</a:t>
            </a:r>
            <a:r>
              <a:rPr lang="ko-KR" altLang="en-US" sz="1000" dirty="0" smtClean="0">
                <a:latin typeface="+mj-lt"/>
              </a:rPr>
              <a:t>가 넣</a:t>
            </a:r>
            <a:r>
              <a:rPr lang="ko-KR" altLang="en-US" sz="1000" dirty="0">
                <a:latin typeface="+mj-lt"/>
              </a:rPr>
              <a:t>을</a:t>
            </a:r>
            <a:r>
              <a:rPr lang="ko-KR" altLang="en-US" sz="1000" dirty="0" smtClean="0">
                <a:latin typeface="+mj-lt"/>
              </a:rPr>
              <a:t> 돈 </a:t>
            </a:r>
            <a:r>
              <a:rPr lang="en-US" altLang="ko-KR" sz="1000" dirty="0" smtClean="0">
                <a:latin typeface="+mj-lt"/>
              </a:rPr>
              <a:t>30%, B</a:t>
            </a:r>
            <a:r>
              <a:rPr lang="ko-KR" altLang="en-US" sz="1000" dirty="0" smtClean="0">
                <a:latin typeface="+mj-lt"/>
              </a:rPr>
              <a:t>가 넣을 돈 </a:t>
            </a:r>
            <a:r>
              <a:rPr lang="en-US" altLang="ko-KR" sz="1000" dirty="0" smtClean="0">
                <a:latin typeface="+mj-lt"/>
              </a:rPr>
              <a:t>70%)</a:t>
            </a:r>
            <a:r>
              <a:rPr lang="ko-KR" altLang="en-US" sz="1000" dirty="0" smtClean="0">
                <a:latin typeface="+mj-lt"/>
              </a:rPr>
              <a:t>을 설정하면 </a:t>
            </a:r>
            <a:r>
              <a:rPr lang="ko-KR" altLang="en-US" sz="1000" dirty="0" err="1" smtClean="0">
                <a:latin typeface="+mj-lt"/>
              </a:rPr>
              <a:t>앱</a:t>
            </a:r>
            <a:r>
              <a:rPr lang="ko-KR" altLang="en-US" sz="1000" dirty="0" smtClean="0">
                <a:latin typeface="+mj-lt"/>
              </a:rPr>
              <a:t> 자체에서 계산하여 목표 달성치를 나타내 주는 기능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739" y="3651870"/>
            <a:ext cx="8352733" cy="5078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-&gt; 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부가 기능으로 넣었던 기능이었기 때문에 중점으로 두었던 지출 내역 리스트와 통계를 구현하고 나서 만들 계획이었으나 생각 외의 변수로 시간이 남지 않았기 때문에 </a:t>
            </a:r>
            <a:r>
              <a:rPr lang="en-US" altLang="ko-KR" sz="900" b="1" dirty="0" smtClean="0">
                <a:solidFill>
                  <a:srgbClr val="FF0000"/>
                </a:solidFill>
                <a:latin typeface="+mj-lt"/>
              </a:rPr>
              <a:t>UI</a:t>
            </a:r>
            <a:r>
              <a:rPr lang="ko-KR" altLang="en-US" sz="900" b="1" dirty="0" smtClean="0">
                <a:solidFill>
                  <a:srgbClr val="FF0000"/>
                </a:solidFill>
                <a:latin typeface="+mj-lt"/>
              </a:rPr>
              <a:t> 구성하는 것으로 대체 </a:t>
            </a:r>
            <a:endParaRPr lang="ko-KR" altLang="en-US" sz="9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739" y="4120793"/>
            <a:ext cx="8352733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j-lt"/>
              </a:rPr>
              <a:t>* </a:t>
            </a:r>
            <a:r>
              <a:rPr lang="ko-KR" altLang="en-US" sz="1000" dirty="0" smtClean="0">
                <a:latin typeface="+mj-lt"/>
              </a:rPr>
              <a:t>환경설</a:t>
            </a:r>
            <a:r>
              <a:rPr lang="ko-KR" altLang="en-US" sz="1000" dirty="0">
                <a:latin typeface="+mj-lt"/>
              </a:rPr>
              <a:t>정</a:t>
            </a:r>
            <a:r>
              <a:rPr lang="ko-KR" altLang="en-US" sz="1000" dirty="0" smtClean="0">
                <a:latin typeface="+mj-lt"/>
              </a:rPr>
              <a:t> </a:t>
            </a:r>
            <a:r>
              <a:rPr lang="en-US" altLang="ko-KR" sz="1000" dirty="0" smtClean="0">
                <a:latin typeface="+mj-lt"/>
              </a:rPr>
              <a:t>: </a:t>
            </a:r>
            <a:r>
              <a:rPr lang="ko-KR" altLang="en-US" sz="1000" dirty="0" smtClean="0">
                <a:latin typeface="+mj-lt"/>
              </a:rPr>
              <a:t>본인의 계정 정보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연동된 상대와의 연결 끊기 기능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699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9662"/>
            <a:ext cx="1590625" cy="2827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2678654" y="3706777"/>
            <a:ext cx="2664296" cy="606016"/>
          </a:xfrm>
          <a:prstGeom prst="bentConnector3">
            <a:avLst>
              <a:gd name="adj1" fmla="val 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1786120"/>
            <a:ext cx="1728192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실행하면 로그인 화면이 뜹니다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하단의 회원가입버튼을 클릭하고 회원가입을 실행합니다</a:t>
            </a:r>
            <a:r>
              <a:rPr lang="en-US" altLang="ko-KR" sz="1000" dirty="0" smtClean="0"/>
              <a:t>. (</a:t>
            </a:r>
            <a:r>
              <a:rPr lang="ko-KR" altLang="en-US" sz="1000" dirty="0" smtClean="0"/>
              <a:t>계정이 없으면 </a:t>
            </a:r>
            <a:r>
              <a:rPr lang="ko-KR" altLang="en-US" sz="1000" dirty="0" err="1" smtClean="0"/>
              <a:t>앱을</a:t>
            </a:r>
            <a:r>
              <a:rPr lang="ko-KR" altLang="en-US" sz="1000" dirty="0" smtClean="0"/>
              <a:t> 실행할 수 없어요</a:t>
            </a:r>
            <a:r>
              <a:rPr lang="en-US" altLang="ko-KR" sz="1000" dirty="0" smtClean="0"/>
              <a:t>!)</a:t>
            </a:r>
            <a:endParaRPr lang="ko-KR" alt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164093" y="2259201"/>
            <a:ext cx="1728192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latin typeface="+mj-lt"/>
              </a:rPr>
              <a:t>앱</a:t>
            </a:r>
            <a:r>
              <a:rPr lang="ko-KR" altLang="en-US" sz="1000" dirty="0" smtClean="0">
                <a:latin typeface="+mj-lt"/>
              </a:rPr>
              <a:t> 자체에서 회원가입을 하는 기능입니다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이메일과 비밀번호</a:t>
            </a:r>
            <a:r>
              <a:rPr lang="en-US" altLang="ko-KR" sz="1000" dirty="0" smtClean="0">
                <a:latin typeface="+mj-lt"/>
              </a:rPr>
              <a:t>(6</a:t>
            </a:r>
            <a:r>
              <a:rPr lang="ko-KR" altLang="en-US" sz="1000" dirty="0" smtClean="0">
                <a:latin typeface="+mj-lt"/>
              </a:rPr>
              <a:t>자리 이상</a:t>
            </a:r>
            <a:r>
              <a:rPr lang="en-US" altLang="ko-KR" sz="1000" dirty="0" smtClean="0">
                <a:latin typeface="+mj-lt"/>
              </a:rPr>
              <a:t>), </a:t>
            </a:r>
            <a:r>
              <a:rPr lang="ko-KR" altLang="en-US" sz="1000" dirty="0" smtClean="0">
                <a:latin typeface="+mj-lt"/>
              </a:rPr>
              <a:t>사용자 이름을 입력하여 회원가입을 하면 그 계정으로 </a:t>
            </a:r>
            <a:r>
              <a:rPr lang="ko-KR" altLang="en-US" sz="1000" dirty="0" err="1" smtClean="0">
                <a:latin typeface="+mj-lt"/>
              </a:rPr>
              <a:t>로그인이</a:t>
            </a:r>
            <a:r>
              <a:rPr lang="ko-KR" altLang="en-US" sz="1000" dirty="0" smtClean="0">
                <a:latin typeface="+mj-lt"/>
              </a:rPr>
              <a:t> 가능합니다</a:t>
            </a:r>
            <a:r>
              <a:rPr lang="en-US" altLang="ko-KR" sz="1000" dirty="0" smtClean="0">
                <a:latin typeface="+mj-lt"/>
              </a:rPr>
              <a:t>.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74" y="1261156"/>
            <a:ext cx="1590626" cy="2827779"/>
          </a:xfrm>
          <a:prstGeom prst="rect">
            <a:avLst/>
          </a:prstGeom>
        </p:spPr>
      </p:pic>
      <p:sp>
        <p:nvSpPr>
          <p:cNvPr id="5" name="위쪽 화살표 4"/>
          <p:cNvSpPr/>
          <p:nvPr/>
        </p:nvSpPr>
        <p:spPr>
          <a:xfrm rot="2972451">
            <a:off x="1953469" y="3637721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위쪽 화살표 11"/>
          <p:cNvSpPr/>
          <p:nvPr/>
        </p:nvSpPr>
        <p:spPr>
          <a:xfrm rot="19088285">
            <a:off x="6366793" y="4066618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6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계정연동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2678654" y="3706777"/>
            <a:ext cx="2664296" cy="606016"/>
          </a:xfrm>
          <a:prstGeom prst="bentConnector3">
            <a:avLst>
              <a:gd name="adj1" fmla="val 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1419622"/>
            <a:ext cx="1728192" cy="1678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 smtClean="0">
                <a:latin typeface="+mj-lt"/>
              </a:rPr>
              <a:t>로그인을</a:t>
            </a:r>
            <a:r>
              <a:rPr lang="ko-KR" altLang="en-US" sz="1000" dirty="0" smtClean="0">
                <a:latin typeface="+mj-lt"/>
              </a:rPr>
              <a:t> 완료했으면 상대방과 계정을 연동할 수 있는 화면이 나타나요</a:t>
            </a:r>
            <a:r>
              <a:rPr lang="en-US" altLang="ko-KR" sz="1000" dirty="0" smtClean="0">
                <a:latin typeface="+mj-lt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코드 보기를 클릭하여 내 코드를 상대방에게 전송하고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하단에 계정 연동할 상대의 코드를 입력해 주세요</a:t>
            </a:r>
            <a:r>
              <a:rPr lang="en-US" altLang="ko-KR" sz="1000" dirty="0" smtClean="0">
                <a:latin typeface="+mj-lt"/>
              </a:rPr>
              <a:t>!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4070" y="1838496"/>
            <a:ext cx="1728192" cy="144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코드를 입력하고 코드 입력 버튼을 클릭하면 상대와 연결할 지 확인하는 다이얼로그 창이 나타나요</a:t>
            </a:r>
            <a:r>
              <a:rPr lang="en-US" altLang="ko-KR" sz="1000" dirty="0" smtClean="0">
                <a:latin typeface="+mj-lt"/>
              </a:rPr>
              <a:t>! Ok</a:t>
            </a:r>
            <a:r>
              <a:rPr lang="ko-KR" altLang="en-US" sz="1000" dirty="0" smtClean="0">
                <a:latin typeface="+mj-lt"/>
              </a:rPr>
              <a:t>를 누르면 메인 메뉴 화면으로 이동합니다</a:t>
            </a:r>
            <a:r>
              <a:rPr lang="en-US" altLang="ko-KR" sz="1000" dirty="0" smtClean="0">
                <a:latin typeface="+mj-lt"/>
              </a:rPr>
              <a:t>.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203598"/>
            <a:ext cx="1728193" cy="28952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07654"/>
            <a:ext cx="1590625" cy="28277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47863" y="1635646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본인 코드 나타남 나타난 코드를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상대방에게 전송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카톡이나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문자 등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)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31654" y="3706777"/>
            <a:ext cx="1665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연동할 상대의 코드를 입력하면 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FF0000"/>
                </a:solidFill>
              </a:rPr>
              <a:t>계정 연동 성공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!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6" name="위쪽 화살표 15"/>
          <p:cNvSpPr/>
          <p:nvPr/>
        </p:nvSpPr>
        <p:spPr>
          <a:xfrm rot="13526269">
            <a:off x="3633313" y="2034253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 rot="18605967">
            <a:off x="3406194" y="3321554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 화살표 17"/>
          <p:cNvSpPr/>
          <p:nvPr/>
        </p:nvSpPr>
        <p:spPr>
          <a:xfrm rot="18278764">
            <a:off x="6878343" y="3311954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24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20000"/>
                <a:lumOff val="80000"/>
              </a:schemeClr>
            </a:gs>
            <a:gs pos="80000">
              <a:schemeClr val="bg1"/>
            </a:gs>
          </a:gsLst>
          <a:path path="rect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13" y="4299942"/>
            <a:ext cx="648072" cy="651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467544" y="55552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프로젝트 주제 및 기능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806114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지출내역리스트</a:t>
            </a:r>
            <a:endParaRPr lang="ko-KR" altLang="en-US" sz="1200" b="1" spc="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0" name="꺾인 연결선 9"/>
          <p:cNvCxnSpPr/>
          <p:nvPr/>
        </p:nvCxnSpPr>
        <p:spPr>
          <a:xfrm>
            <a:off x="2678654" y="3706777"/>
            <a:ext cx="2664296" cy="606016"/>
          </a:xfrm>
          <a:prstGeom prst="bentConnector3">
            <a:avLst>
              <a:gd name="adj1" fmla="val 33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512" y="1247452"/>
            <a:ext cx="1728192" cy="283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메인 메뉴 화면입니다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지출 내역 리스트로 이동하면 상대방의 지출 내역을 확인할 수 있는 </a:t>
            </a:r>
            <a:r>
              <a:rPr lang="ko-KR" altLang="en-US" sz="1000" dirty="0" err="1" smtClean="0">
                <a:latin typeface="+mj-lt"/>
              </a:rPr>
              <a:t>리스브</a:t>
            </a:r>
            <a:r>
              <a:rPr lang="ko-KR" altLang="en-US" sz="1000" dirty="0" smtClean="0">
                <a:latin typeface="+mj-lt"/>
              </a:rPr>
              <a:t> </a:t>
            </a:r>
            <a:r>
              <a:rPr lang="ko-KR" altLang="en-US" sz="1000" dirty="0" err="1" smtClean="0">
                <a:latin typeface="+mj-lt"/>
              </a:rPr>
              <a:t>뷰가</a:t>
            </a:r>
            <a:r>
              <a:rPr lang="ko-KR" altLang="en-US" sz="1000" dirty="0" smtClean="0">
                <a:latin typeface="+mj-lt"/>
              </a:rPr>
              <a:t> 나타나고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통계로 이동하면 상대방의 수입 및 지출 내역이 그래프로 나타납니다</a:t>
            </a:r>
            <a:r>
              <a:rPr lang="en-US" altLang="ko-KR" sz="1000" dirty="0" smtClean="0">
                <a:latin typeface="+mj-lt"/>
              </a:rPr>
              <a:t>. </a:t>
            </a:r>
            <a:r>
              <a:rPr lang="ko-KR" altLang="en-US" sz="1000" dirty="0" smtClean="0">
                <a:latin typeface="+mj-lt"/>
              </a:rPr>
              <a:t>설정으로 이동하면 사용자 정보와 연결을 끊을 수 있는 설정 화면이 나타납니다</a:t>
            </a:r>
            <a:r>
              <a:rPr lang="en-US" altLang="ko-KR" sz="1000" dirty="0" smtClean="0">
                <a:latin typeface="+mj-lt"/>
              </a:rPr>
              <a:t>.  </a:t>
            </a:r>
            <a:r>
              <a:rPr lang="ko-KR" altLang="en-US" sz="1000" dirty="0" err="1" smtClean="0">
                <a:latin typeface="+mj-lt"/>
              </a:rPr>
              <a:t>알람과</a:t>
            </a:r>
            <a:r>
              <a:rPr lang="ko-KR" altLang="en-US" sz="1000" dirty="0" smtClean="0">
                <a:latin typeface="+mj-lt"/>
              </a:rPr>
              <a:t> 저축 기능은 시간 관계상 </a:t>
            </a:r>
            <a:r>
              <a:rPr lang="en-US" altLang="ko-KR" sz="1000" dirty="0" smtClean="0">
                <a:latin typeface="+mj-lt"/>
              </a:rPr>
              <a:t>UI</a:t>
            </a:r>
            <a:r>
              <a:rPr lang="ko-KR" altLang="en-US" sz="1000" dirty="0" smtClean="0">
                <a:latin typeface="+mj-lt"/>
              </a:rPr>
              <a:t>만 구성했습니다</a:t>
            </a:r>
            <a:r>
              <a:rPr lang="en-US" altLang="ko-KR" sz="1000" dirty="0" smtClean="0">
                <a:latin typeface="+mj-lt"/>
              </a:rPr>
              <a:t>. </a:t>
            </a:r>
            <a:endParaRPr lang="ko-KR" altLang="en-US" sz="1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4093" y="1563638"/>
            <a:ext cx="172819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지출 내역 리스트입니다</a:t>
            </a:r>
            <a:r>
              <a:rPr lang="en-US" altLang="ko-KR" sz="1000" dirty="0" smtClean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+mj-lt"/>
              </a:rPr>
              <a:t>사용자가 수동으로 수입 및 지출 내역</a:t>
            </a:r>
            <a:r>
              <a:rPr lang="en-US" altLang="ko-KR" sz="1000" dirty="0" smtClean="0">
                <a:latin typeface="+mj-lt"/>
              </a:rPr>
              <a:t>(</a:t>
            </a:r>
            <a:r>
              <a:rPr lang="ko-KR" altLang="en-US" sz="1000" dirty="0" smtClean="0">
                <a:latin typeface="+mj-lt"/>
              </a:rPr>
              <a:t>식비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err="1" smtClean="0">
                <a:latin typeface="+mj-lt"/>
              </a:rPr>
              <a:t>여가비</a:t>
            </a:r>
            <a:r>
              <a:rPr lang="en-US" altLang="ko-KR" sz="1000" dirty="0" smtClean="0">
                <a:latin typeface="+mj-lt"/>
              </a:rPr>
              <a:t>, </a:t>
            </a:r>
            <a:r>
              <a:rPr lang="ko-KR" altLang="en-US" sz="1000" dirty="0" smtClean="0">
                <a:latin typeface="+mj-lt"/>
              </a:rPr>
              <a:t>기타</a:t>
            </a:r>
            <a:r>
              <a:rPr lang="en-US" altLang="ko-KR" sz="1000" dirty="0" smtClean="0">
                <a:latin typeface="+mj-lt"/>
              </a:rPr>
              <a:t>)</a:t>
            </a:r>
            <a:r>
              <a:rPr lang="ko-KR" altLang="en-US" sz="1000" dirty="0" smtClean="0">
                <a:latin typeface="+mj-lt"/>
              </a:rPr>
              <a:t>을 입력해야 합니다</a:t>
            </a:r>
            <a:r>
              <a:rPr lang="en-US" altLang="ko-KR" sz="1000" dirty="0" smtClean="0">
                <a:latin typeface="+mj-lt"/>
              </a:rPr>
              <a:t>! </a:t>
            </a:r>
            <a:r>
              <a:rPr lang="ko-KR" altLang="en-US" sz="1000" dirty="0" smtClean="0">
                <a:latin typeface="+mj-lt"/>
              </a:rPr>
              <a:t>리스트 </a:t>
            </a:r>
            <a:r>
              <a:rPr lang="ko-KR" altLang="en-US" sz="1000" dirty="0" err="1" smtClean="0">
                <a:latin typeface="+mj-lt"/>
              </a:rPr>
              <a:t>뷰를</a:t>
            </a:r>
            <a:r>
              <a:rPr lang="ko-KR" altLang="en-US" sz="1000" dirty="0" smtClean="0">
                <a:latin typeface="+mj-lt"/>
              </a:rPr>
              <a:t> 수정하면 연동된 사용자의 리스트 </a:t>
            </a:r>
            <a:r>
              <a:rPr lang="ko-KR" altLang="en-US" sz="1000" dirty="0" err="1" smtClean="0">
                <a:latin typeface="+mj-lt"/>
              </a:rPr>
              <a:t>뷰도</a:t>
            </a:r>
            <a:r>
              <a:rPr lang="ko-KR" altLang="en-US" sz="1000" dirty="0" smtClean="0">
                <a:latin typeface="+mj-lt"/>
              </a:rPr>
              <a:t> 똑같이 수정된 것을 확인할 수 있습니다</a:t>
            </a:r>
            <a:r>
              <a:rPr lang="en-US" altLang="ko-KR" sz="1000" dirty="0" smtClean="0">
                <a:latin typeface="+mj-lt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47452"/>
            <a:ext cx="1569231" cy="267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779662"/>
            <a:ext cx="1584176" cy="2816313"/>
          </a:xfrm>
          <a:prstGeom prst="rect">
            <a:avLst/>
          </a:prstGeom>
        </p:spPr>
      </p:pic>
      <p:sp>
        <p:nvSpPr>
          <p:cNvPr id="13" name="위쪽 화살표 12"/>
          <p:cNvSpPr/>
          <p:nvPr/>
        </p:nvSpPr>
        <p:spPr>
          <a:xfrm rot="17786414">
            <a:off x="3375323" y="2362527"/>
            <a:ext cx="255608" cy="449149"/>
          </a:xfrm>
          <a:prstGeom prst="upArrow">
            <a:avLst>
              <a:gd name="adj1" fmla="val 50000"/>
              <a:gd name="adj2" fmla="val 68862"/>
            </a:avLst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1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2213</Words>
  <Application>Microsoft Office PowerPoint</Application>
  <PresentationFormat>화면 슬라이드 쇼(16:9)</PresentationFormat>
  <Paragraphs>233</Paragraphs>
  <Slides>32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굴림</vt:lpstr>
      <vt:lpstr>Arial</vt:lpstr>
      <vt:lpstr>맑은 고딕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HUE-02</cp:lastModifiedBy>
  <cp:revision>100</cp:revision>
  <dcterms:created xsi:type="dcterms:W3CDTF">2016-06-29T02:36:59Z</dcterms:created>
  <dcterms:modified xsi:type="dcterms:W3CDTF">2018-11-17T00:45:02Z</dcterms:modified>
</cp:coreProperties>
</file>